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7" r:id="rId2"/>
    <p:sldId id="278" r:id="rId3"/>
    <p:sldId id="279" r:id="rId4"/>
    <p:sldId id="280" r:id="rId5"/>
    <p:sldId id="281" r:id="rId6"/>
    <p:sldId id="282" r:id="rId7"/>
    <p:sldId id="276" r:id="rId8"/>
    <p:sldId id="257" r:id="rId9"/>
    <p:sldId id="273" r:id="rId10"/>
    <p:sldId id="261" r:id="rId11"/>
    <p:sldId id="260" r:id="rId12"/>
    <p:sldId id="262" r:id="rId13"/>
    <p:sldId id="263" r:id="rId14"/>
    <p:sldId id="264" r:id="rId15"/>
    <p:sldId id="275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ome Narmania" initials="u" lastIdx="1" clrIdx="0">
    <p:extLst>
      <p:ext uri="{19B8F6BF-5375-455C-9EA6-DF929625EA0E}">
        <p15:presenceInfo xmlns:p15="http://schemas.microsoft.com/office/powerpoint/2012/main" userId="940f0f4b27bd5af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63EB"/>
    <a:srgbClr val="172279"/>
    <a:srgbClr val="182378"/>
    <a:srgbClr val="B968EF"/>
    <a:srgbClr val="000D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0" autoAdjust="0"/>
    <p:restoredTop sz="79175" autoAdjust="0"/>
  </p:normalViewPr>
  <p:slideViewPr>
    <p:cSldViewPr snapToGrid="0">
      <p:cViewPr varScale="1">
        <p:scale>
          <a:sx n="126" d="100"/>
          <a:sy n="126" d="100"/>
        </p:scale>
        <p:origin x="1506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akli Giorgobiani" userId="0420884905c54504" providerId="LiveId" clId="{45A0EC4E-83A5-4051-A287-07C39150962F}"/>
    <pc:docChg chg="undo custSel modSld">
      <pc:chgData name="Irakli Giorgobiani" userId="0420884905c54504" providerId="LiveId" clId="{45A0EC4E-83A5-4051-A287-07C39150962F}" dt="2024-11-23T09:28:35.888" v="9" actId="478"/>
      <pc:docMkLst>
        <pc:docMk/>
      </pc:docMkLst>
      <pc:sldChg chg="delSp modSp mod modNotesTx">
        <pc:chgData name="Irakli Giorgobiani" userId="0420884905c54504" providerId="LiveId" clId="{45A0EC4E-83A5-4051-A287-07C39150962F}" dt="2024-11-23T09:28:35.888" v="9" actId="478"/>
        <pc:sldMkLst>
          <pc:docMk/>
          <pc:sldMk cId="1223318336" sldId="280"/>
        </pc:sldMkLst>
        <pc:spChg chg="del">
          <ac:chgData name="Irakli Giorgobiani" userId="0420884905c54504" providerId="LiveId" clId="{45A0EC4E-83A5-4051-A287-07C39150962F}" dt="2024-11-23T09:28:35.888" v="9" actId="478"/>
          <ac:spMkLst>
            <pc:docMk/>
            <pc:sldMk cId="1223318336" sldId="280"/>
            <ac:spMk id="7" creationId="{1A8859D1-7681-3F3E-1200-D6325F720ADF}"/>
          </ac:spMkLst>
        </pc:spChg>
        <pc:spChg chg="mod">
          <ac:chgData name="Irakli Giorgobiani" userId="0420884905c54504" providerId="LiveId" clId="{45A0EC4E-83A5-4051-A287-07C39150962F}" dt="2024-11-22T09:41:42.581" v="1" actId="1076"/>
          <ac:spMkLst>
            <pc:docMk/>
            <pc:sldMk cId="1223318336" sldId="280"/>
            <ac:spMk id="78" creationId="{AEECA460-715D-361A-434C-3A8F31F32FD1}"/>
          </ac:spMkLst>
        </pc:spChg>
      </pc:sldChg>
    </pc:docChg>
  </pc:docChgLst>
  <pc:docChgLst>
    <pc:chgData name="Irakli Giorgobiani" userId="0420884905c54504" providerId="LiveId" clId="{0F9869E2-8FE6-4011-9EBF-11B6ADB40476}"/>
    <pc:docChg chg="modSld">
      <pc:chgData name="Irakli Giorgobiani" userId="0420884905c54504" providerId="LiveId" clId="{0F9869E2-8FE6-4011-9EBF-11B6ADB40476}" dt="2024-11-23T09:29:43.381" v="1" actId="20577"/>
      <pc:docMkLst>
        <pc:docMk/>
      </pc:docMkLst>
      <pc:sldChg chg="modSp mod">
        <pc:chgData name="Irakli Giorgobiani" userId="0420884905c54504" providerId="LiveId" clId="{0F9869E2-8FE6-4011-9EBF-11B6ADB40476}" dt="2024-11-23T09:29:43.381" v="1" actId="20577"/>
        <pc:sldMkLst>
          <pc:docMk/>
          <pc:sldMk cId="1359468517" sldId="260"/>
        </pc:sldMkLst>
        <pc:spChg chg="mod">
          <ac:chgData name="Irakli Giorgobiani" userId="0420884905c54504" providerId="LiveId" clId="{0F9869E2-8FE6-4011-9EBF-11B6ADB40476}" dt="2024-11-23T09:29:43.381" v="1" actId="20577"/>
          <ac:spMkLst>
            <pc:docMk/>
            <pc:sldMk cId="1359468517" sldId="260"/>
            <ac:spMk id="2" creationId="{963C23FA-C3BE-0514-1DFA-25747A2D4472}"/>
          </ac:spMkLst>
        </pc:spChg>
      </pc:sldChg>
      <pc:sldChg chg="modNotesTx">
        <pc:chgData name="Irakli Giorgobiani" userId="0420884905c54504" providerId="LiveId" clId="{0F9869E2-8FE6-4011-9EBF-11B6ADB40476}" dt="2024-11-23T09:29:09.042" v="0" actId="20577"/>
        <pc:sldMkLst>
          <pc:docMk/>
          <pc:sldMk cId="1223318336" sldId="2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81029-FE70-4D1E-B78B-ECA3F096317F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C2BA0-0D90-4833-96FC-36E386E96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4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C2BA0-0D90-4833-96FC-36E386E96A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98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60A3D-F00D-7ED3-0AA6-DBECDF2C0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E904C-129A-6FBF-9397-79DF217BB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A19CE-75EA-0D2C-33E4-EB52D534F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791D-1CC8-4A59-AA4A-6C73C351070F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C1E93-EFBE-4B6C-63E5-CEBBA8B0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E0C33-AD4A-1912-A738-9B49D9751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832B-68E4-4166-8195-8A387996E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38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2E899-1FA8-3C8C-9514-1417A43C7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623729-C117-3776-92D1-49C8D7F8E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1C9D8-E854-6247-9E67-E5E0E8935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791D-1CC8-4A59-AA4A-6C73C351070F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49ADC-180B-8EE6-B640-2B4D59D6E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D973C-1C26-B8C7-A0EF-49BE581A6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832B-68E4-4166-8195-8A387996E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CB0433-126D-FA88-8897-9C1A1ED145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AA4AFA-82B5-4F4B-AFE4-68BC52C2F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E3460-3D43-268D-7C0B-70648982A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791D-1CC8-4A59-AA4A-6C73C351070F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97EC6-5F8E-FCB4-6241-D6057FBDC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15CDA-7EDC-AC35-7FAA-23074368C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832B-68E4-4166-8195-8A387996E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8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21F0-A0FF-388B-F474-B6964AB5A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2B7EB-B979-C254-05A7-98618736A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0EF23-918B-AE6D-74EE-EABAB31E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791D-1CC8-4A59-AA4A-6C73C351070F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24F37-FC0A-138E-E10E-2FC72D067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8D17C-7B6E-559B-02A8-D2BCED3E9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832B-68E4-4166-8195-8A387996E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8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4B3EF-0029-0194-DF38-F9017A20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FE465-66FD-7187-DBDE-682011125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3F30F-230B-F879-6088-DA7F3CFC2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791D-1CC8-4A59-AA4A-6C73C351070F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83632-40E4-2898-9C50-CDF15D5D9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30C1A-B589-94F3-9012-A7999A1FE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832B-68E4-4166-8195-8A387996E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4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C5D53-14DB-63DD-2A24-A23B13F09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CE713-C72F-F76F-4CB1-8DE8F0EBFC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A75427-66F8-7A45-DB67-AA82B4CB5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9A7418-76F5-D930-43E5-2C2C74EC1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791D-1CC8-4A59-AA4A-6C73C351070F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783FF3-C27F-CB9D-EA16-1205DA4B8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954F8-2F18-029E-2D11-8E19BEE42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832B-68E4-4166-8195-8A387996E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4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52229-FABE-53A0-3963-510175229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F8AE61-819C-6992-9D66-15E70D3EC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3ECADF-1F35-AEEE-F442-AB3643F2E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BC4CFE-8156-D152-7BE2-4E9724D651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C0BBB4-9581-5195-68AC-4BA9C9DE2C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7573D4-D391-6835-A7D7-CC85344E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791D-1CC8-4A59-AA4A-6C73C351070F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AE81C8-0B0C-8F7E-79F2-EFD0FA309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E67A71-4BCA-DE68-4C25-630A9B395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832B-68E4-4166-8195-8A387996E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3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957BB-2CD1-1099-AAE1-270AFA44A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19F062-2982-A758-9302-62C5EB99A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791D-1CC8-4A59-AA4A-6C73C351070F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19E237-355C-834D-7282-B8F7959C7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CBB35C-389C-BA82-7E68-924514B38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832B-68E4-4166-8195-8A387996E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1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BBA43B-9655-6A97-DD92-8983619B6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791D-1CC8-4A59-AA4A-6C73C351070F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77439C-B401-45EF-C063-0437617A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0753E-4665-3D2A-8715-78B47E8F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832B-68E4-4166-8195-8A387996E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2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E0F6B-043A-0855-10B2-784C115F8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31452-1135-997D-08FF-A1B4946DA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5883F-F4BB-36E7-3C1F-F07F5D1A2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7B8F9-4E9C-06C9-76F3-6C44DFAB9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791D-1CC8-4A59-AA4A-6C73C351070F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DF7D51-8C54-C50B-7ED3-E2583863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09597-4D00-13AE-29B3-758C90A05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832B-68E4-4166-8195-8A387996E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4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08403-7045-2AAC-F2E8-AAD8E0C6B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5596D8-5963-66C3-4667-58C30EE3A2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F37B33-2991-2C2F-7137-418EEB394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A501D-BE5E-9AB8-486E-336BD3BB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791D-1CC8-4A59-AA4A-6C73C351070F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3417C-BBC8-B2E7-F3BE-ECA504D0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3A448-3B9B-029E-F40F-F93BE566E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832B-68E4-4166-8195-8A387996E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4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C18C2F-6B7B-46BC-E41A-94AE1A662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47DBC-9ED8-AD79-05A4-979B4737A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AF461-D2E7-3D69-B5A1-DBF1E103E3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5791D-1CC8-4A59-AA4A-6C73C351070F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B548F-DC06-D768-D12A-13612B563D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AFF5E-B0D9-87E1-EF58-BFD4E6C5C5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1832B-68E4-4166-8195-8A387996E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3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750CA-DAFB-F17D-091C-779D32F51E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3B08E-CCA1-6327-B51E-E6726CA8A0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-1"/>
            <a:ext cx="12192001" cy="68580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910D52-D640-680F-3490-76A78D96A036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300" y="904188"/>
            <a:ext cx="1941140" cy="2007201"/>
          </a:xfrm>
          <a:prstGeom prst="rect">
            <a:avLst/>
          </a:prstGeom>
        </p:spPr>
      </p:pic>
      <p:sp>
        <p:nvSpPr>
          <p:cNvPr id="7" name="Head">
            <a:extLst>
              <a:ext uri="{FF2B5EF4-FFF2-40B4-BE49-F238E27FC236}">
                <a16:creationId xmlns:a16="http://schemas.microsoft.com/office/drawing/2014/main" id="{7751F19A-6A5B-8951-ECED-DB8B8259E223}"/>
              </a:ext>
            </a:extLst>
          </p:cNvPr>
          <p:cNvSpPr txBox="1"/>
          <p:nvPr/>
        </p:nvSpPr>
        <p:spPr>
          <a:xfrm>
            <a:off x="461818" y="3249698"/>
            <a:ext cx="11046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PG Banner Caps" panose="02060504020202060204" pitchFamily="18" charset="0"/>
                <a:ea typeface="+mn-ea"/>
                <a:cs typeface="BPG Arial Caps 2010" panose="020B0604020202020204" pitchFamily="34" charset="0"/>
              </a:rPr>
              <a:t>შესაბამისობის კონტროლის სისტემის შემუშავების წესი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AB30EC-A3D0-562D-A597-C569AC26C802}"/>
              </a:ext>
            </a:extLst>
          </p:cNvPr>
          <p:cNvSpPr txBox="1"/>
          <p:nvPr/>
        </p:nvSpPr>
        <p:spPr>
          <a:xfrm>
            <a:off x="5105400" y="6072556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BPG Banner Caps" panose="02060504020202060204" pitchFamily="18" charset="0"/>
              </a:rPr>
              <a:t>SARAS.GOV.GE</a:t>
            </a:r>
          </a:p>
        </p:txBody>
      </p:sp>
    </p:spTree>
    <p:extLst>
      <p:ext uri="{BB962C8B-B14F-4D97-AF65-F5344CB8AC3E}">
        <p14:creationId xmlns:p14="http://schemas.microsoft.com/office/powerpoint/2010/main" val="159141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E6851610-1C65-1CA1-E576-5676E4202D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7" t="9719" r="3261" b="9719"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24" name="bg2">
            <a:extLst>
              <a:ext uri="{FF2B5EF4-FFF2-40B4-BE49-F238E27FC236}">
                <a16:creationId xmlns:a16="http://schemas.microsoft.com/office/drawing/2014/main" id="{F026E578-AAFE-5E45-3A7E-D0951C59981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alphaModFix amt="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898">
            <a:off x="-6355072" y="-5066513"/>
            <a:ext cx="12801354" cy="13237009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74CB4B-D0B6-6A6D-D728-86FA54218939}"/>
              </a:ext>
            </a:extLst>
          </p:cNvPr>
          <p:cNvSpPr/>
          <p:nvPr/>
        </p:nvSpPr>
        <p:spPr>
          <a:xfrm>
            <a:off x="1196503" y="725432"/>
            <a:ext cx="10395422" cy="5407136"/>
          </a:xfrm>
          <a:prstGeom prst="roundRect">
            <a:avLst>
              <a:gd name="adj" fmla="val 2046"/>
            </a:avLst>
          </a:prstGeom>
          <a:solidFill>
            <a:schemeClr val="bg1">
              <a:alpha val="1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7EB8543-AB37-5E5F-5D0E-EB364004BA13}"/>
              </a:ext>
            </a:extLst>
          </p:cNvPr>
          <p:cNvSpPr/>
          <p:nvPr/>
        </p:nvSpPr>
        <p:spPr>
          <a:xfrm>
            <a:off x="1196503" y="710074"/>
            <a:ext cx="10395422" cy="867149"/>
          </a:xfrm>
          <a:prstGeom prst="roundRect">
            <a:avLst>
              <a:gd name="adj" fmla="val 10743"/>
            </a:avLst>
          </a:prstGeom>
          <a:solidFill>
            <a:schemeClr val="bg1">
              <a:alpha val="8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>
                <a:solidFill>
                  <a:schemeClr val="tx2"/>
                </a:solidFill>
                <a:latin typeface="BPG Banner Caps" panose="02060504020202060204" pitchFamily="18" charset="0"/>
              </a:rPr>
              <a:t>რისკის შეფასების მეთოდოლოგია</a:t>
            </a:r>
            <a:endParaRPr lang="en-US" sz="1800" b="1" dirty="0">
              <a:solidFill>
                <a:schemeClr val="tx2"/>
              </a:solidFill>
              <a:latin typeface="BPG Banner Caps" panose="0206050402020206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3C23FA-C3BE-0514-1DFA-25747A2D4472}"/>
              </a:ext>
            </a:extLst>
          </p:cNvPr>
          <p:cNvSpPr txBox="1"/>
          <p:nvPr/>
        </p:nvSpPr>
        <p:spPr>
          <a:xfrm>
            <a:off x="1854714" y="2293981"/>
            <a:ext cx="937503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latin typeface="BPG Banner" panose="0206050402020206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შემუშავებულია რისკის შეფასებამდე;</a:t>
            </a:r>
          </a:p>
          <a:p>
            <a:endParaRPr lang="ka-GE" dirty="0">
              <a:solidFill>
                <a:schemeClr val="tx2"/>
              </a:solidFill>
              <a:latin typeface="BPG Banner" panose="0206050402020206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არის ანგარიშვალდებული პირის საქმიანობის პროპორციული; </a:t>
            </a:r>
          </a:p>
          <a:p>
            <a:endParaRPr lang="ka-GE" dirty="0">
              <a:solidFill>
                <a:schemeClr val="tx2"/>
              </a:solidFill>
              <a:latin typeface="BPG Banner" panose="0206050402020206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კანონმდებლობასთან შესაბამისი;</a:t>
            </a:r>
          </a:p>
          <a:p>
            <a:endParaRPr lang="ka-GE" dirty="0">
              <a:solidFill>
                <a:schemeClr val="tx2"/>
              </a:solidFill>
              <a:latin typeface="BPG Banner" panose="0206050402020206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განსაზღვრავს </a:t>
            </a:r>
            <a:r>
              <a:rPr lang="ka-GE" dirty="0" err="1">
                <a:solidFill>
                  <a:schemeClr val="tx2"/>
                </a:solidFill>
                <a:latin typeface="BPG Banner" panose="02060504020202060204" pitchFamily="18" charset="0"/>
              </a:rPr>
              <a:t>პასუხისმგებლობებსა</a:t>
            </a:r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 და ფუნქციებს;</a:t>
            </a:r>
          </a:p>
          <a:p>
            <a:endParaRPr lang="ka-GE" dirty="0">
              <a:solidFill>
                <a:schemeClr val="tx2"/>
              </a:solidFill>
              <a:latin typeface="BPG Banner" panose="0206050402020206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განსაზღვრავს რისკის შეფასებისა და მართვის პროცედურულ საკითხებს</a:t>
            </a:r>
            <a:r>
              <a:rPr lang="ka-GE" dirty="0">
                <a:latin typeface="BPG Banner" panose="02060504020202060204" pitchFamily="18" charset="0"/>
              </a:rPr>
              <a:t>;</a:t>
            </a:r>
            <a:endParaRPr lang="en-US" dirty="0">
              <a:solidFill>
                <a:schemeClr val="bg1"/>
              </a:solidFill>
              <a:latin typeface="BPG Banner" panose="02060504020202060204" pitchFamily="18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7561087-7883-00B9-A876-6DF921A80964}"/>
              </a:ext>
            </a:extLst>
          </p:cNvPr>
          <p:cNvGrpSpPr/>
          <p:nvPr/>
        </p:nvGrpSpPr>
        <p:grpSpPr>
          <a:xfrm>
            <a:off x="9140825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1BAEF0BD-9B42-8B78-6968-545648FE0749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00B1AE6-59A4-25B9-6538-9E79A1EFF1A6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18A8B5B-7769-053B-A1FA-112340E4B6ED}"/>
              </a:ext>
            </a:extLst>
          </p:cNvPr>
          <p:cNvGrpSpPr/>
          <p:nvPr/>
        </p:nvGrpSpPr>
        <p:grpSpPr>
          <a:xfrm>
            <a:off x="190499" y="725432"/>
            <a:ext cx="680719" cy="5407136"/>
            <a:chOff x="190499" y="725432"/>
            <a:chExt cx="680719" cy="5407136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8A41F2E4-692C-9CD4-30AC-8C8BB3C7440E}"/>
                </a:ext>
              </a:extLst>
            </p:cNvPr>
            <p:cNvSpPr/>
            <p:nvPr/>
          </p:nvSpPr>
          <p:spPr>
            <a:xfrm>
              <a:off x="190499" y="725432"/>
              <a:ext cx="635000" cy="5407136"/>
            </a:xfrm>
            <a:prstGeom prst="roundRect">
              <a:avLst>
                <a:gd name="adj" fmla="val 19216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D929ACA-2BAB-4258-619B-4931A96B003D}"/>
                </a:ext>
              </a:extLst>
            </p:cNvPr>
            <p:cNvGrpSpPr/>
            <p:nvPr/>
          </p:nvGrpSpPr>
          <p:grpSpPr>
            <a:xfrm>
              <a:off x="433894" y="975417"/>
              <a:ext cx="147586" cy="4846847"/>
              <a:chOff x="433894" y="975417"/>
              <a:chExt cx="147586" cy="4846847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4A329E6-6CA7-607D-5B98-021A51F100EA}"/>
                  </a:ext>
                </a:extLst>
              </p:cNvPr>
              <p:cNvSpPr/>
              <p:nvPr/>
            </p:nvSpPr>
            <p:spPr>
              <a:xfrm>
                <a:off x="434519" y="131112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D7DF052F-EB02-52E6-E89C-8B9FC65B8FDD}"/>
                  </a:ext>
                </a:extLst>
              </p:cNvPr>
              <p:cNvSpPr/>
              <p:nvPr/>
            </p:nvSpPr>
            <p:spPr>
              <a:xfrm>
                <a:off x="434519" y="164682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AD22D837-92B2-DCF5-61EF-05EF499D16C0}"/>
                  </a:ext>
                </a:extLst>
              </p:cNvPr>
              <p:cNvSpPr/>
              <p:nvPr/>
            </p:nvSpPr>
            <p:spPr>
              <a:xfrm>
                <a:off x="434519" y="198253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4027976B-2424-54D0-E717-84B13F0C59D6}"/>
                  </a:ext>
                </a:extLst>
              </p:cNvPr>
              <p:cNvSpPr/>
              <p:nvPr/>
            </p:nvSpPr>
            <p:spPr>
              <a:xfrm>
                <a:off x="434519" y="231824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5FD53FFD-9FC1-3B8C-5184-95E5733B4998}"/>
                  </a:ext>
                </a:extLst>
              </p:cNvPr>
              <p:cNvSpPr/>
              <p:nvPr/>
            </p:nvSpPr>
            <p:spPr>
              <a:xfrm>
                <a:off x="434519" y="265394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5B76B3CB-1BF6-B697-BB4C-2A0B4C1BA6E7}"/>
                  </a:ext>
                </a:extLst>
              </p:cNvPr>
              <p:cNvSpPr/>
              <p:nvPr/>
            </p:nvSpPr>
            <p:spPr>
              <a:xfrm>
                <a:off x="434519" y="298965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5EFCBCCC-B490-92A2-B1DB-EE6869146009}"/>
                  </a:ext>
                </a:extLst>
              </p:cNvPr>
              <p:cNvSpPr/>
              <p:nvPr/>
            </p:nvSpPr>
            <p:spPr>
              <a:xfrm>
                <a:off x="434519" y="332535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1A9AD21F-45ED-C462-0B88-EEB86AB1732E}"/>
                  </a:ext>
                </a:extLst>
              </p:cNvPr>
              <p:cNvSpPr/>
              <p:nvPr/>
            </p:nvSpPr>
            <p:spPr>
              <a:xfrm>
                <a:off x="434519" y="3661065"/>
                <a:ext cx="146961" cy="146961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C9EB884-FB48-8CF9-7CD7-F70F81AB045A}"/>
                  </a:ext>
                </a:extLst>
              </p:cNvPr>
              <p:cNvSpPr/>
              <p:nvPr/>
            </p:nvSpPr>
            <p:spPr>
              <a:xfrm>
                <a:off x="434519" y="399677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0623E362-A6DF-5B58-93C2-717C36891385}"/>
                  </a:ext>
                </a:extLst>
              </p:cNvPr>
              <p:cNvSpPr/>
              <p:nvPr/>
            </p:nvSpPr>
            <p:spPr>
              <a:xfrm>
                <a:off x="434519" y="433247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CB54D664-14CB-FE21-E13C-E2BF0297A404}"/>
                  </a:ext>
                </a:extLst>
              </p:cNvPr>
              <p:cNvSpPr/>
              <p:nvPr/>
            </p:nvSpPr>
            <p:spPr>
              <a:xfrm>
                <a:off x="434519" y="466818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9831AB03-3BAE-2876-2F8D-B49A70599CCC}"/>
                  </a:ext>
                </a:extLst>
              </p:cNvPr>
              <p:cNvSpPr/>
              <p:nvPr/>
            </p:nvSpPr>
            <p:spPr>
              <a:xfrm>
                <a:off x="434519" y="500388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1594120C-DC3A-CFC2-999B-665B13305F9D}"/>
                  </a:ext>
                </a:extLst>
              </p:cNvPr>
              <p:cNvSpPr/>
              <p:nvPr/>
            </p:nvSpPr>
            <p:spPr>
              <a:xfrm>
                <a:off x="434519" y="533959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FFC17F09-1C70-DD04-2898-51F5AD329DC8}"/>
                  </a:ext>
                </a:extLst>
              </p:cNvPr>
              <p:cNvSpPr/>
              <p:nvPr/>
            </p:nvSpPr>
            <p:spPr>
              <a:xfrm>
                <a:off x="434519" y="567530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9663E8FD-ABAA-8295-FE7A-9605AA0AB671}"/>
                  </a:ext>
                </a:extLst>
              </p:cNvPr>
              <p:cNvSpPr/>
              <p:nvPr/>
            </p:nvSpPr>
            <p:spPr>
              <a:xfrm>
                <a:off x="433894" y="97541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52D735D-E344-4025-E22E-49AE6870A0B2}"/>
                </a:ext>
              </a:extLst>
            </p:cNvPr>
            <p:cNvSpPr/>
            <p:nvPr/>
          </p:nvSpPr>
          <p:spPr>
            <a:xfrm>
              <a:off x="825499" y="3625752"/>
              <a:ext cx="45719" cy="198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64006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" t="15573" r="23500" b="10772"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24" name="bg2">
            <a:extLst>
              <a:ext uri="{FF2B5EF4-FFF2-40B4-BE49-F238E27FC236}">
                <a16:creationId xmlns:a16="http://schemas.microsoft.com/office/drawing/2014/main" id="{F026E578-AAFE-5E45-3A7E-D0951C59981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alphaModFix amt="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898">
            <a:off x="-6309903" y="-5070703"/>
            <a:ext cx="12801354" cy="13237009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74CB4B-D0B6-6A6D-D728-86FA54218939}"/>
              </a:ext>
            </a:extLst>
          </p:cNvPr>
          <p:cNvSpPr/>
          <p:nvPr/>
        </p:nvSpPr>
        <p:spPr>
          <a:xfrm>
            <a:off x="1196503" y="725432"/>
            <a:ext cx="10395422" cy="5407136"/>
          </a:xfrm>
          <a:prstGeom prst="roundRect">
            <a:avLst>
              <a:gd name="adj" fmla="val 2046"/>
            </a:avLst>
          </a:prstGeom>
          <a:solidFill>
            <a:schemeClr val="bg1">
              <a:alpha val="1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7EB8543-AB37-5E5F-5D0E-EB364004BA13}"/>
              </a:ext>
            </a:extLst>
          </p:cNvPr>
          <p:cNvSpPr/>
          <p:nvPr/>
        </p:nvSpPr>
        <p:spPr>
          <a:xfrm>
            <a:off x="1196503" y="736663"/>
            <a:ext cx="10395422" cy="867149"/>
          </a:xfrm>
          <a:prstGeom prst="roundRect">
            <a:avLst>
              <a:gd name="adj" fmla="val 10743"/>
            </a:avLst>
          </a:prstGeom>
          <a:solidFill>
            <a:schemeClr val="bg1">
              <a:alpha val="8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>
                <a:solidFill>
                  <a:schemeClr val="tx1"/>
                </a:solidFill>
                <a:latin typeface="BPG Banner" panose="02060504020202060204" pitchFamily="18" charset="0"/>
              </a:rPr>
              <a:t> </a:t>
            </a:r>
            <a:r>
              <a:rPr lang="ka-GE" b="1" dirty="0">
                <a:solidFill>
                  <a:schemeClr val="tx2"/>
                </a:solidFill>
                <a:latin typeface="BPG Banner" panose="02060504020202060204" pitchFamily="18" charset="0"/>
              </a:rPr>
              <a:t>რისკის შეფასება და მართვა</a:t>
            </a:r>
          </a:p>
          <a:p>
            <a:pPr algn="ctr"/>
            <a:r>
              <a:rPr lang="ka-GE" sz="1800" b="1" dirty="0">
                <a:solidFill>
                  <a:schemeClr val="tx2"/>
                </a:solidFill>
                <a:latin typeface="BPG Banner Caps" panose="02060504020202060204" pitchFamily="18" charset="0"/>
              </a:rPr>
              <a:t>(საქმიანობასთან დაკავშირებული რისკი, კლიენტთან დაკავშირებული რისკი</a:t>
            </a:r>
            <a:r>
              <a:rPr lang="en-US" sz="1800" b="1" dirty="0">
                <a:solidFill>
                  <a:schemeClr val="tx2"/>
                </a:solidFill>
                <a:latin typeface="BPG Banner Caps" panose="02060504020202060204" pitchFamily="18" charset="0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3C23FA-C3BE-0514-1DFA-25747A2D4472}"/>
              </a:ext>
            </a:extLst>
          </p:cNvPr>
          <p:cNvSpPr txBox="1"/>
          <p:nvPr/>
        </p:nvSpPr>
        <p:spPr>
          <a:xfrm>
            <a:off x="2507453" y="2674532"/>
            <a:ext cx="625634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რისკის იდენტიფიკაცია და რისკის დონის განსაზღვრა;</a:t>
            </a:r>
          </a:p>
          <a:p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რისკის ანალიზი; </a:t>
            </a:r>
          </a:p>
          <a:p>
            <a:endParaRPr lang="ka-GE" dirty="0">
              <a:solidFill>
                <a:schemeClr val="tx2"/>
              </a:solidFill>
              <a:latin typeface="BPG Banner" panose="0206050402020206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რისკის შერბილება (</a:t>
            </a:r>
            <a:r>
              <a:rPr lang="ka-GE" dirty="0" err="1">
                <a:solidFill>
                  <a:schemeClr val="tx2"/>
                </a:solidFill>
                <a:latin typeface="BPG Banner" panose="02060504020202060204" pitchFamily="18" charset="0"/>
              </a:rPr>
              <a:t>მიტიგაცია</a:t>
            </a:r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); </a:t>
            </a:r>
          </a:p>
          <a:p>
            <a:endParaRPr lang="ka-GE" dirty="0">
              <a:solidFill>
                <a:schemeClr val="tx2"/>
              </a:solidFill>
              <a:latin typeface="BPG Banner" panose="0206050402020206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რისკის შესახებ კომუნიკაცია</a:t>
            </a:r>
            <a:r>
              <a:rPr lang="en-US" dirty="0">
                <a:solidFill>
                  <a:schemeClr val="tx2"/>
                </a:solidFill>
                <a:latin typeface="BPG Banner" panose="02060504020202060204" pitchFamily="18" charset="0"/>
              </a:rPr>
              <a:t>;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A070F67-A67E-552B-2267-34AA7E97112C}"/>
              </a:ext>
            </a:extLst>
          </p:cNvPr>
          <p:cNvGrpSpPr/>
          <p:nvPr/>
        </p:nvGrpSpPr>
        <p:grpSpPr>
          <a:xfrm>
            <a:off x="9140825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BEAF5B6-B7AB-5FF3-17CA-1287C5D838FD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5F306D4-811D-69F7-010C-FA1767826F9D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363741D-E80F-DB00-8ACA-6836FF23F827}"/>
              </a:ext>
            </a:extLst>
          </p:cNvPr>
          <p:cNvGrpSpPr/>
          <p:nvPr/>
        </p:nvGrpSpPr>
        <p:grpSpPr>
          <a:xfrm>
            <a:off x="190499" y="725432"/>
            <a:ext cx="680719" cy="5407136"/>
            <a:chOff x="190499" y="725432"/>
            <a:chExt cx="680719" cy="5407136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EF7FAD2C-A915-9735-CA7E-2A06A35341CB}"/>
                </a:ext>
              </a:extLst>
            </p:cNvPr>
            <p:cNvSpPr/>
            <p:nvPr/>
          </p:nvSpPr>
          <p:spPr>
            <a:xfrm>
              <a:off x="190499" y="725432"/>
              <a:ext cx="635000" cy="5407136"/>
            </a:xfrm>
            <a:prstGeom prst="roundRect">
              <a:avLst>
                <a:gd name="adj" fmla="val 19216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B329ED5-A9EA-7850-8471-B7AF991437A1}"/>
                </a:ext>
              </a:extLst>
            </p:cNvPr>
            <p:cNvGrpSpPr/>
            <p:nvPr/>
          </p:nvGrpSpPr>
          <p:grpSpPr>
            <a:xfrm>
              <a:off x="433894" y="975417"/>
              <a:ext cx="147586" cy="4846847"/>
              <a:chOff x="433894" y="975417"/>
              <a:chExt cx="147586" cy="4846847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661F8E1D-A4A3-3F48-25F8-30796AE6D543}"/>
                  </a:ext>
                </a:extLst>
              </p:cNvPr>
              <p:cNvSpPr/>
              <p:nvPr/>
            </p:nvSpPr>
            <p:spPr>
              <a:xfrm>
                <a:off x="434519" y="131112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E3AC6463-F6FA-DBA0-95EC-5F404CA12F17}"/>
                  </a:ext>
                </a:extLst>
              </p:cNvPr>
              <p:cNvSpPr/>
              <p:nvPr/>
            </p:nvSpPr>
            <p:spPr>
              <a:xfrm>
                <a:off x="434519" y="164682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519FFB56-CB73-C7C0-122D-50CD2C44B504}"/>
                  </a:ext>
                </a:extLst>
              </p:cNvPr>
              <p:cNvSpPr/>
              <p:nvPr/>
            </p:nvSpPr>
            <p:spPr>
              <a:xfrm>
                <a:off x="434519" y="198253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DA6E8F73-A9B4-420B-8F3B-D368A167B569}"/>
                  </a:ext>
                </a:extLst>
              </p:cNvPr>
              <p:cNvSpPr/>
              <p:nvPr/>
            </p:nvSpPr>
            <p:spPr>
              <a:xfrm>
                <a:off x="434519" y="231824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2600C583-6671-BA95-1249-E2F61799748A}"/>
                  </a:ext>
                </a:extLst>
              </p:cNvPr>
              <p:cNvSpPr/>
              <p:nvPr/>
            </p:nvSpPr>
            <p:spPr>
              <a:xfrm>
                <a:off x="434519" y="265394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5C65DD28-7138-D9B9-1ED3-2A9FD28D9217}"/>
                  </a:ext>
                </a:extLst>
              </p:cNvPr>
              <p:cNvSpPr/>
              <p:nvPr/>
            </p:nvSpPr>
            <p:spPr>
              <a:xfrm>
                <a:off x="434519" y="298965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286D8B39-F3CD-8206-2C83-E0FA088B227C}"/>
                  </a:ext>
                </a:extLst>
              </p:cNvPr>
              <p:cNvSpPr/>
              <p:nvPr/>
            </p:nvSpPr>
            <p:spPr>
              <a:xfrm>
                <a:off x="434519" y="332535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19C6607D-FC97-D01B-0980-D8FC05D8A943}"/>
                  </a:ext>
                </a:extLst>
              </p:cNvPr>
              <p:cNvSpPr/>
              <p:nvPr/>
            </p:nvSpPr>
            <p:spPr>
              <a:xfrm>
                <a:off x="434519" y="366106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97C7E739-1318-3B7E-1E8C-3095AF46AEB9}"/>
                  </a:ext>
                </a:extLst>
              </p:cNvPr>
              <p:cNvSpPr/>
              <p:nvPr/>
            </p:nvSpPr>
            <p:spPr>
              <a:xfrm>
                <a:off x="434519" y="3996771"/>
                <a:ext cx="146961" cy="146961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29AC4D8D-AF14-02D6-DED3-F5225CF79372}"/>
                  </a:ext>
                </a:extLst>
              </p:cNvPr>
              <p:cNvSpPr/>
              <p:nvPr/>
            </p:nvSpPr>
            <p:spPr>
              <a:xfrm>
                <a:off x="434519" y="433247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7ECFD7ED-5B04-C269-370C-8AC870393537}"/>
                  </a:ext>
                </a:extLst>
              </p:cNvPr>
              <p:cNvSpPr/>
              <p:nvPr/>
            </p:nvSpPr>
            <p:spPr>
              <a:xfrm>
                <a:off x="434519" y="466818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0F9B6AFB-9AA4-DCCE-2050-B17A218F10D1}"/>
                  </a:ext>
                </a:extLst>
              </p:cNvPr>
              <p:cNvSpPr/>
              <p:nvPr/>
            </p:nvSpPr>
            <p:spPr>
              <a:xfrm>
                <a:off x="434519" y="500388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B8856A7E-A839-B569-5314-EC8815364EB8}"/>
                  </a:ext>
                </a:extLst>
              </p:cNvPr>
              <p:cNvSpPr/>
              <p:nvPr/>
            </p:nvSpPr>
            <p:spPr>
              <a:xfrm>
                <a:off x="434519" y="533959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E8CB80DE-E863-7AE8-8375-35F51483E052}"/>
                  </a:ext>
                </a:extLst>
              </p:cNvPr>
              <p:cNvSpPr/>
              <p:nvPr/>
            </p:nvSpPr>
            <p:spPr>
              <a:xfrm>
                <a:off x="434519" y="567530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5755706F-2635-F83C-CA35-945DE1855B78}"/>
                  </a:ext>
                </a:extLst>
              </p:cNvPr>
              <p:cNvSpPr/>
              <p:nvPr/>
            </p:nvSpPr>
            <p:spPr>
              <a:xfrm>
                <a:off x="433894" y="97541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B60262D-1C63-524E-4315-1D8F7F97B714}"/>
                </a:ext>
              </a:extLst>
            </p:cNvPr>
            <p:cNvSpPr/>
            <p:nvPr/>
          </p:nvSpPr>
          <p:spPr>
            <a:xfrm>
              <a:off x="825499" y="3970861"/>
              <a:ext cx="45719" cy="198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59468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24" name="bg2">
            <a:extLst>
              <a:ext uri="{FF2B5EF4-FFF2-40B4-BE49-F238E27FC236}">
                <a16:creationId xmlns:a16="http://schemas.microsoft.com/office/drawing/2014/main" id="{F026E578-AAFE-5E45-3A7E-D0951C59981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alphaModFix amt="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898">
            <a:off x="-6309903" y="-5070703"/>
            <a:ext cx="12801354" cy="13237009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74CB4B-D0B6-6A6D-D728-86FA54218939}"/>
              </a:ext>
            </a:extLst>
          </p:cNvPr>
          <p:cNvSpPr/>
          <p:nvPr/>
        </p:nvSpPr>
        <p:spPr>
          <a:xfrm>
            <a:off x="1015997" y="575394"/>
            <a:ext cx="10395422" cy="5407136"/>
          </a:xfrm>
          <a:prstGeom prst="roundRect">
            <a:avLst>
              <a:gd name="adj" fmla="val 2046"/>
            </a:avLst>
          </a:prstGeom>
          <a:solidFill>
            <a:schemeClr val="bg1">
              <a:alpha val="1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7E3C4F7-3825-3837-0943-9D5A1ED0948E}"/>
              </a:ext>
            </a:extLst>
          </p:cNvPr>
          <p:cNvGrpSpPr/>
          <p:nvPr/>
        </p:nvGrpSpPr>
        <p:grpSpPr>
          <a:xfrm>
            <a:off x="1486711" y="2706407"/>
            <a:ext cx="9740324" cy="1892221"/>
            <a:chOff x="3533115" y="4043333"/>
            <a:chExt cx="7191369" cy="1892221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A6B8A1BD-67C5-C7F4-6B46-6FDE8216D276}"/>
                </a:ext>
              </a:extLst>
            </p:cNvPr>
            <p:cNvSpPr/>
            <p:nvPr/>
          </p:nvSpPr>
          <p:spPr>
            <a:xfrm>
              <a:off x="3533115" y="4043333"/>
              <a:ext cx="3230561" cy="189222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 rtl="0">
                <a:buFont typeface="Arial" panose="020B0604020202020204" pitchFamily="34" charset="0"/>
                <a:buChar char="•"/>
              </a:pPr>
              <a:r>
                <a:rPr lang="ka-GE" sz="1600" dirty="0">
                  <a:solidFill>
                    <a:schemeClr val="accent1"/>
                  </a:solidFill>
                  <a:latin typeface="BPG Banner" panose="02060504020202060204" pitchFamily="18" charset="0"/>
                </a:rPr>
                <a:t>ნაკლები რისკი;</a:t>
              </a:r>
            </a:p>
            <a:p>
              <a:pPr marL="285750" lvl="0" indent="-285750" rtl="0">
                <a:buFont typeface="Arial" panose="020B0604020202020204" pitchFamily="34" charset="0"/>
                <a:buChar char="•"/>
              </a:pPr>
              <a:r>
                <a:rPr lang="ka-GE" sz="1600" dirty="0">
                  <a:solidFill>
                    <a:schemeClr val="accent1"/>
                  </a:solidFill>
                  <a:latin typeface="BPG Banner" panose="02060504020202060204" pitchFamily="18" charset="0"/>
                </a:rPr>
                <a:t>საშუალო რისკი;</a:t>
              </a:r>
            </a:p>
            <a:p>
              <a:pPr marL="285750" lvl="0" indent="-285750" rtl="0">
                <a:buFont typeface="Arial" panose="020B0604020202020204" pitchFamily="34" charset="0"/>
                <a:buChar char="•"/>
              </a:pPr>
              <a:r>
                <a:rPr lang="ka-GE" sz="1600" dirty="0">
                  <a:solidFill>
                    <a:schemeClr val="accent1"/>
                  </a:solidFill>
                  <a:latin typeface="BPG Banner" panose="02060504020202060204" pitchFamily="18" charset="0"/>
                </a:rPr>
                <a:t>მომეტებული რისკი</a:t>
              </a:r>
              <a:r>
                <a:rPr lang="ka-GE" sz="1600" dirty="0">
                  <a:solidFill>
                    <a:schemeClr val="accent5"/>
                  </a:solidFill>
                  <a:latin typeface="BPG Banner" panose="02060504020202060204" pitchFamily="18" charset="0"/>
                </a:rPr>
                <a:t>;</a:t>
              </a:r>
              <a:endParaRPr lang="en-US" sz="1600" dirty="0">
                <a:solidFill>
                  <a:schemeClr val="accent5"/>
                </a:solidFill>
                <a:latin typeface="BPG Banner" panose="02060504020202060204" pitchFamily="18" charset="0"/>
              </a:endParaRP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53E079CB-05DB-2A8B-D272-015D7C18FD08}"/>
                </a:ext>
              </a:extLst>
            </p:cNvPr>
            <p:cNvSpPr/>
            <p:nvPr/>
          </p:nvSpPr>
          <p:spPr>
            <a:xfrm>
              <a:off x="7405541" y="4089219"/>
              <a:ext cx="3318943" cy="176029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ka-GE" sz="1600" dirty="0">
                  <a:solidFill>
                    <a:schemeClr val="accent1"/>
                  </a:solidFill>
                  <a:latin typeface="BPG Banner" panose="02060504020202060204" pitchFamily="18" charset="0"/>
                </a:rPr>
                <a:t>კლიენტის რისკი;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ka-GE" sz="1600" dirty="0">
                  <a:solidFill>
                    <a:schemeClr val="accent1"/>
                  </a:solidFill>
                  <a:latin typeface="BPG Banner" panose="02060504020202060204" pitchFamily="18" charset="0"/>
                </a:rPr>
                <a:t>მომსახურების რისკი;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ka-GE" sz="1600" dirty="0">
                  <a:solidFill>
                    <a:schemeClr val="accent1"/>
                  </a:solidFill>
                  <a:latin typeface="BPG Banner" panose="02060504020202060204" pitchFamily="18" charset="0"/>
                </a:rPr>
                <a:t>გეოგრაფიული რისკი;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ka-GE" sz="1600" dirty="0">
                  <a:solidFill>
                    <a:schemeClr val="accent1"/>
                  </a:solidFill>
                  <a:latin typeface="BPG Banner" panose="02060504020202060204" pitchFamily="18" charset="0"/>
                </a:rPr>
                <a:t>მიწოდების არხის რისკი</a:t>
              </a:r>
              <a:endParaRPr lang="en-US" sz="1500" dirty="0">
                <a:solidFill>
                  <a:schemeClr val="accent1"/>
                </a:solidFill>
                <a:latin typeface="BPG Banner" panose="02060504020202060204" pitchFamily="18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5456573-B1EE-CC2C-9D37-78C6614BEE5F}"/>
              </a:ext>
            </a:extLst>
          </p:cNvPr>
          <p:cNvGrpSpPr/>
          <p:nvPr/>
        </p:nvGrpSpPr>
        <p:grpSpPr>
          <a:xfrm>
            <a:off x="9140825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B5FF45B2-692F-2AD8-BC7D-ABD44E2C5DF3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DCA9BA8-6297-88B6-C760-59246E8ABCDA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sp>
        <p:nvSpPr>
          <p:cNvPr id="34" name="Rounded Rectangle 33"/>
          <p:cNvSpPr/>
          <p:nvPr/>
        </p:nvSpPr>
        <p:spPr>
          <a:xfrm>
            <a:off x="1486711" y="1793790"/>
            <a:ext cx="2428875" cy="600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a-GE" b="1" dirty="0">
                <a:solidFill>
                  <a:schemeClr val="bg1"/>
                </a:solidFill>
                <a:latin typeface="+mj-lt"/>
              </a:rPr>
              <a:t>რისკის</a:t>
            </a:r>
            <a:r>
              <a:rPr lang="ka-GE" b="1" dirty="0">
                <a:solidFill>
                  <a:schemeClr val="bg1"/>
                </a:solidFill>
                <a:latin typeface="BPG Banner" panose="02060504020202060204" pitchFamily="18" charset="0"/>
              </a:rPr>
              <a:t> დონეები</a:t>
            </a:r>
            <a:r>
              <a:rPr lang="ka-GE" dirty="0">
                <a:solidFill>
                  <a:schemeClr val="bg1"/>
                </a:solidFill>
                <a:latin typeface="BPG Banner" panose="02060504020202060204" pitchFamily="18" charset="0"/>
              </a:rPr>
              <a:t>: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8475665" y="1785819"/>
            <a:ext cx="2700338" cy="600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>
                <a:solidFill>
                  <a:schemeClr val="bg1"/>
                </a:solidFill>
                <a:latin typeface="BPG Banner" panose="02060504020202060204" pitchFamily="18" charset="0"/>
              </a:rPr>
              <a:t>რისკ-ფაქტორები</a:t>
            </a:r>
            <a:endParaRPr lang="en-US" dirty="0">
              <a:solidFill>
                <a:schemeClr val="bg1"/>
              </a:solidFill>
              <a:latin typeface="BPG Banner" panose="02060504020202060204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B0A9AEB-402C-3C44-19FD-C48AEA5A0CB0}"/>
              </a:ext>
            </a:extLst>
          </p:cNvPr>
          <p:cNvGrpSpPr/>
          <p:nvPr/>
        </p:nvGrpSpPr>
        <p:grpSpPr>
          <a:xfrm>
            <a:off x="190499" y="725432"/>
            <a:ext cx="680719" cy="5407136"/>
            <a:chOff x="190499" y="725432"/>
            <a:chExt cx="680719" cy="5407136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16615268-346F-E632-B6CB-9CFEBEB6E32F}"/>
                </a:ext>
              </a:extLst>
            </p:cNvPr>
            <p:cNvSpPr/>
            <p:nvPr/>
          </p:nvSpPr>
          <p:spPr>
            <a:xfrm>
              <a:off x="190499" y="725432"/>
              <a:ext cx="635000" cy="5407136"/>
            </a:xfrm>
            <a:prstGeom prst="roundRect">
              <a:avLst>
                <a:gd name="adj" fmla="val 19216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19BA7EE-8B2E-3CF7-F794-857DE3EA269A}"/>
                </a:ext>
              </a:extLst>
            </p:cNvPr>
            <p:cNvGrpSpPr/>
            <p:nvPr/>
          </p:nvGrpSpPr>
          <p:grpSpPr>
            <a:xfrm>
              <a:off x="433894" y="975417"/>
              <a:ext cx="147586" cy="4846847"/>
              <a:chOff x="433894" y="975417"/>
              <a:chExt cx="147586" cy="4846847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FDE464F3-6F86-F8A3-78BB-2867F2058145}"/>
                  </a:ext>
                </a:extLst>
              </p:cNvPr>
              <p:cNvSpPr/>
              <p:nvPr/>
            </p:nvSpPr>
            <p:spPr>
              <a:xfrm>
                <a:off x="434519" y="131112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C38CC18-1DF7-0681-141B-957960CB24F4}"/>
                  </a:ext>
                </a:extLst>
              </p:cNvPr>
              <p:cNvSpPr/>
              <p:nvPr/>
            </p:nvSpPr>
            <p:spPr>
              <a:xfrm>
                <a:off x="434519" y="164682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EBAA0EB1-EFE1-49F7-3527-E092DA77B9F5}"/>
                  </a:ext>
                </a:extLst>
              </p:cNvPr>
              <p:cNvSpPr/>
              <p:nvPr/>
            </p:nvSpPr>
            <p:spPr>
              <a:xfrm>
                <a:off x="434519" y="198253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FF32EDA6-61CC-23F2-1EDE-D690720B45E6}"/>
                  </a:ext>
                </a:extLst>
              </p:cNvPr>
              <p:cNvSpPr/>
              <p:nvPr/>
            </p:nvSpPr>
            <p:spPr>
              <a:xfrm>
                <a:off x="434519" y="231824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684EF5D8-6AA5-1264-6548-03BBA89BD728}"/>
                  </a:ext>
                </a:extLst>
              </p:cNvPr>
              <p:cNvSpPr/>
              <p:nvPr/>
            </p:nvSpPr>
            <p:spPr>
              <a:xfrm>
                <a:off x="434519" y="265394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D07B043C-0ACC-3E7A-C0C7-4F631D01CB2F}"/>
                  </a:ext>
                </a:extLst>
              </p:cNvPr>
              <p:cNvSpPr/>
              <p:nvPr/>
            </p:nvSpPr>
            <p:spPr>
              <a:xfrm>
                <a:off x="434519" y="298965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BA032D2C-C5E3-AF53-DEBF-8A2556418B97}"/>
                  </a:ext>
                </a:extLst>
              </p:cNvPr>
              <p:cNvSpPr/>
              <p:nvPr/>
            </p:nvSpPr>
            <p:spPr>
              <a:xfrm>
                <a:off x="434519" y="332535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2BD79A85-34C0-B05F-F5B0-A2B3F94F6BAE}"/>
                  </a:ext>
                </a:extLst>
              </p:cNvPr>
              <p:cNvSpPr/>
              <p:nvPr/>
            </p:nvSpPr>
            <p:spPr>
              <a:xfrm>
                <a:off x="434519" y="366106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1F777A3F-0DCF-CBA4-9A03-72243C952AC3}"/>
                  </a:ext>
                </a:extLst>
              </p:cNvPr>
              <p:cNvSpPr/>
              <p:nvPr/>
            </p:nvSpPr>
            <p:spPr>
              <a:xfrm>
                <a:off x="434519" y="399677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6A332BBA-1249-69FF-2961-7FD56A8E507B}"/>
                  </a:ext>
                </a:extLst>
              </p:cNvPr>
              <p:cNvSpPr/>
              <p:nvPr/>
            </p:nvSpPr>
            <p:spPr>
              <a:xfrm>
                <a:off x="434519" y="4332477"/>
                <a:ext cx="146961" cy="146961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17F13CB7-6141-7758-C377-946A0649ECC3}"/>
                  </a:ext>
                </a:extLst>
              </p:cNvPr>
              <p:cNvSpPr/>
              <p:nvPr/>
            </p:nvSpPr>
            <p:spPr>
              <a:xfrm>
                <a:off x="434519" y="466818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7E32AD13-69E7-7275-3941-0F3189EBDD61}"/>
                  </a:ext>
                </a:extLst>
              </p:cNvPr>
              <p:cNvSpPr/>
              <p:nvPr/>
            </p:nvSpPr>
            <p:spPr>
              <a:xfrm>
                <a:off x="434519" y="500388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93269BAA-8F62-46C0-E9ED-B36D182F3153}"/>
                  </a:ext>
                </a:extLst>
              </p:cNvPr>
              <p:cNvSpPr/>
              <p:nvPr/>
            </p:nvSpPr>
            <p:spPr>
              <a:xfrm>
                <a:off x="434519" y="533959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6F14ECB6-54F1-C288-AC1F-877408D3DFCD}"/>
                  </a:ext>
                </a:extLst>
              </p:cNvPr>
              <p:cNvSpPr/>
              <p:nvPr/>
            </p:nvSpPr>
            <p:spPr>
              <a:xfrm>
                <a:off x="434519" y="567530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DD103F36-0617-9D83-FCB0-FE807D6F97F1}"/>
                  </a:ext>
                </a:extLst>
              </p:cNvPr>
              <p:cNvSpPr/>
              <p:nvPr/>
            </p:nvSpPr>
            <p:spPr>
              <a:xfrm>
                <a:off x="433894" y="97541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F577AD2-0FA5-99D0-09C8-7207BB45ED6C}"/>
                </a:ext>
              </a:extLst>
            </p:cNvPr>
            <p:cNvSpPr/>
            <p:nvPr/>
          </p:nvSpPr>
          <p:spPr>
            <a:xfrm>
              <a:off x="825499" y="4307286"/>
              <a:ext cx="45719" cy="198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7536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24" name="bg2">
            <a:extLst>
              <a:ext uri="{FF2B5EF4-FFF2-40B4-BE49-F238E27FC236}">
                <a16:creationId xmlns:a16="http://schemas.microsoft.com/office/drawing/2014/main" id="{F026E578-AAFE-5E45-3A7E-D0951C59981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alphaModFix amt="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898">
            <a:off x="-6309903" y="-5070703"/>
            <a:ext cx="12801354" cy="13237009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74CB4B-D0B6-6A6D-D728-86FA54218939}"/>
              </a:ext>
            </a:extLst>
          </p:cNvPr>
          <p:cNvSpPr/>
          <p:nvPr/>
        </p:nvSpPr>
        <p:spPr>
          <a:xfrm>
            <a:off x="1196503" y="725432"/>
            <a:ext cx="10395422" cy="5407136"/>
          </a:xfrm>
          <a:prstGeom prst="roundRect">
            <a:avLst>
              <a:gd name="adj" fmla="val 2046"/>
            </a:avLst>
          </a:prstGeom>
          <a:solidFill>
            <a:schemeClr val="bg1">
              <a:alpha val="1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7EB8543-AB37-5E5F-5D0E-EB364004BA13}"/>
              </a:ext>
            </a:extLst>
          </p:cNvPr>
          <p:cNvSpPr/>
          <p:nvPr/>
        </p:nvSpPr>
        <p:spPr>
          <a:xfrm>
            <a:off x="1196503" y="736663"/>
            <a:ext cx="10395422" cy="867149"/>
          </a:xfrm>
          <a:prstGeom prst="roundRect">
            <a:avLst>
              <a:gd name="adj" fmla="val 10743"/>
            </a:avLst>
          </a:prstGeom>
          <a:solidFill>
            <a:schemeClr val="bg1">
              <a:alpha val="8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a-GE" sz="2000" b="1" dirty="0">
                <a:solidFill>
                  <a:schemeClr val="accent1">
                    <a:lumMod val="75000"/>
                  </a:schemeClr>
                </a:solidFill>
                <a:latin typeface="BPG Banner Caps" panose="02060504020202060204" pitchFamily="18" charset="0"/>
              </a:rPr>
              <a:t>რისკის ანალიზი და შერბილება(</a:t>
            </a:r>
            <a:r>
              <a:rPr lang="ka-GE" sz="2000" b="1" dirty="0" err="1">
                <a:solidFill>
                  <a:schemeClr val="accent1">
                    <a:lumMod val="75000"/>
                  </a:schemeClr>
                </a:solidFill>
                <a:latin typeface="BPG Banner Caps" panose="02060504020202060204" pitchFamily="18" charset="0"/>
              </a:rPr>
              <a:t>მიტიგაცია</a:t>
            </a:r>
            <a:r>
              <a:rPr lang="ka-GE" sz="2000" b="1" dirty="0">
                <a:solidFill>
                  <a:schemeClr val="accent1">
                    <a:lumMod val="75000"/>
                  </a:schemeClr>
                </a:solidFill>
                <a:latin typeface="BPG Banner Caps" panose="02060504020202060204" pitchFamily="18" charset="0"/>
              </a:rPr>
              <a:t>)</a:t>
            </a:r>
            <a:endParaRPr lang="en-US" sz="1600" b="1" dirty="0">
              <a:solidFill>
                <a:schemeClr val="accent5"/>
              </a:solidFill>
              <a:latin typeface="BPG Banner Caps" panose="020605040202020602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90CD2AA-62E7-41EA-74AE-AF3057C7AC4E}"/>
              </a:ext>
            </a:extLst>
          </p:cNvPr>
          <p:cNvSpPr/>
          <p:nvPr/>
        </p:nvSpPr>
        <p:spPr>
          <a:xfrm>
            <a:off x="1774241" y="1929196"/>
            <a:ext cx="9221256" cy="79322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ka-GE" sz="1600" dirty="0">
                <a:solidFill>
                  <a:schemeClr val="accent1"/>
                </a:solidFill>
                <a:latin typeface="BPG Banner" panose="02060504020202060204" pitchFamily="18" charset="0"/>
              </a:rPr>
              <a:t>ანგარიშვალდებული პირის რესურსების მიზნობრივი განაწილება</a:t>
            </a:r>
            <a:r>
              <a:rPr lang="en-US" sz="1600" dirty="0">
                <a:solidFill>
                  <a:schemeClr val="accent1"/>
                </a:solidFill>
                <a:latin typeface="BPG Banner" panose="02060504020202060204" pitchFamily="18" charset="0"/>
              </a:rPr>
              <a:t>;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681F5AA-E937-CA1E-BAD0-8B86ED815FE6}"/>
              </a:ext>
            </a:extLst>
          </p:cNvPr>
          <p:cNvSpPr/>
          <p:nvPr/>
        </p:nvSpPr>
        <p:spPr>
          <a:xfrm>
            <a:off x="1774241" y="2905407"/>
            <a:ext cx="9221256" cy="89697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ka-GE" sz="1600" dirty="0">
                <a:solidFill>
                  <a:schemeClr val="accent1"/>
                </a:solidFill>
                <a:latin typeface="BPG Banner" panose="02060504020202060204" pitchFamily="18" charset="0"/>
              </a:rPr>
              <a:t>კლიენტებისა და ბაზრების, შიდა და გარე ფაქტორები (სისუსტეები და საფრთხეები) გათვალისწინება, რომლებიც ამცირებს/ზრდის რისკებს;</a:t>
            </a:r>
            <a:endParaRPr lang="en-US" sz="1600" dirty="0">
              <a:solidFill>
                <a:schemeClr val="accent1"/>
              </a:solidFill>
              <a:latin typeface="BPG Banner" panose="020605040202020602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FD9A796-173A-4CAD-8DAA-EF0A1676F120}"/>
              </a:ext>
            </a:extLst>
          </p:cNvPr>
          <p:cNvSpPr/>
          <p:nvPr/>
        </p:nvSpPr>
        <p:spPr>
          <a:xfrm>
            <a:off x="1783586" y="3998333"/>
            <a:ext cx="9221256" cy="85509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ka-GE" sz="1600" dirty="0">
                <a:solidFill>
                  <a:schemeClr val="accent1"/>
                </a:solidFill>
                <a:latin typeface="BPG Banner" panose="02060504020202060204" pitchFamily="18" charset="0"/>
              </a:rPr>
              <a:t>ანგარიშვალდებული პირის საქმიანობის ხასიათისა და მოცულობის პროპორციული ელექტრონული სისტემის</a:t>
            </a:r>
            <a:r>
              <a:rPr lang="en-US" sz="1600" dirty="0">
                <a:solidFill>
                  <a:schemeClr val="accent1"/>
                </a:solidFill>
                <a:latin typeface="BPG Banner" panose="02060504020202060204" pitchFamily="18" charset="0"/>
              </a:rPr>
              <a:t> </a:t>
            </a:r>
            <a:r>
              <a:rPr lang="ka-GE" sz="1600" dirty="0">
                <a:solidFill>
                  <a:schemeClr val="accent1"/>
                </a:solidFill>
                <a:latin typeface="BPG Banner" panose="02060504020202060204" pitchFamily="18" charset="0"/>
              </a:rPr>
              <a:t>ფუნქციონირება;</a:t>
            </a:r>
            <a:endParaRPr lang="en-US" sz="1600" dirty="0">
              <a:solidFill>
                <a:schemeClr val="accent1"/>
              </a:solidFill>
              <a:latin typeface="BPG Banner" panose="020605040202020602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6BDF293-2355-CB84-B1A9-758A0526A6CD}"/>
              </a:ext>
            </a:extLst>
          </p:cNvPr>
          <p:cNvGrpSpPr/>
          <p:nvPr/>
        </p:nvGrpSpPr>
        <p:grpSpPr>
          <a:xfrm>
            <a:off x="9140825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764BCE01-FAD5-5F6C-ABE6-5CCC5E461A00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905D795-AC6F-996C-C135-0DAE4727B723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1774241" y="5012668"/>
            <a:ext cx="9230601" cy="70498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a-GE" sz="1600" dirty="0">
                <a:solidFill>
                  <a:schemeClr val="accent1"/>
                </a:solidFill>
                <a:latin typeface="BPG Banner" panose="02060504020202060204" pitchFamily="18" charset="0"/>
              </a:rPr>
              <a:t>შესაბამის პირთა უფლებებისა და პასუხისმგებლობების განსაზღვრა;</a:t>
            </a:r>
            <a:endParaRPr lang="en-US" sz="1600" dirty="0">
              <a:solidFill>
                <a:schemeClr val="accent1"/>
              </a:solidFill>
              <a:latin typeface="BPG Banner" panose="02060504020202060204" pitchFamily="18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92F6EE2-6C15-44ED-4973-A6F6B6F0FE1F}"/>
              </a:ext>
            </a:extLst>
          </p:cNvPr>
          <p:cNvGrpSpPr/>
          <p:nvPr/>
        </p:nvGrpSpPr>
        <p:grpSpPr>
          <a:xfrm>
            <a:off x="190499" y="725432"/>
            <a:ext cx="680719" cy="5407136"/>
            <a:chOff x="190499" y="725432"/>
            <a:chExt cx="680719" cy="5407136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5E120EAA-9341-1442-4430-29F34CC87E49}"/>
                </a:ext>
              </a:extLst>
            </p:cNvPr>
            <p:cNvSpPr/>
            <p:nvPr/>
          </p:nvSpPr>
          <p:spPr>
            <a:xfrm>
              <a:off x="190499" y="725432"/>
              <a:ext cx="635000" cy="5407136"/>
            </a:xfrm>
            <a:prstGeom prst="roundRect">
              <a:avLst>
                <a:gd name="adj" fmla="val 19216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E26BAF5-75FC-F43B-24F8-EEFB6442194C}"/>
                </a:ext>
              </a:extLst>
            </p:cNvPr>
            <p:cNvGrpSpPr/>
            <p:nvPr/>
          </p:nvGrpSpPr>
          <p:grpSpPr>
            <a:xfrm>
              <a:off x="433894" y="975417"/>
              <a:ext cx="147586" cy="4846847"/>
              <a:chOff x="433894" y="975417"/>
              <a:chExt cx="147586" cy="4846847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1972DF51-90D9-AF95-B7B8-1F52A16F6E6E}"/>
                  </a:ext>
                </a:extLst>
              </p:cNvPr>
              <p:cNvSpPr/>
              <p:nvPr/>
            </p:nvSpPr>
            <p:spPr>
              <a:xfrm>
                <a:off x="434519" y="131112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5E0D8B0A-F617-78B0-E8AB-B1EDCA76248D}"/>
                  </a:ext>
                </a:extLst>
              </p:cNvPr>
              <p:cNvSpPr/>
              <p:nvPr/>
            </p:nvSpPr>
            <p:spPr>
              <a:xfrm>
                <a:off x="434519" y="164682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D1CBFC16-8865-CFCF-CF65-00D5703F24D7}"/>
                  </a:ext>
                </a:extLst>
              </p:cNvPr>
              <p:cNvSpPr/>
              <p:nvPr/>
            </p:nvSpPr>
            <p:spPr>
              <a:xfrm>
                <a:off x="434519" y="198253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8385D733-99C3-C92F-F191-8AB9741ED732}"/>
                  </a:ext>
                </a:extLst>
              </p:cNvPr>
              <p:cNvSpPr/>
              <p:nvPr/>
            </p:nvSpPr>
            <p:spPr>
              <a:xfrm>
                <a:off x="434519" y="231824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E2F1091B-CD38-96E5-4B51-14A7E5E2DBEB}"/>
                  </a:ext>
                </a:extLst>
              </p:cNvPr>
              <p:cNvSpPr/>
              <p:nvPr/>
            </p:nvSpPr>
            <p:spPr>
              <a:xfrm>
                <a:off x="434519" y="265394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A6BD47D5-AC23-AD02-57B3-1050130ECE8A}"/>
                  </a:ext>
                </a:extLst>
              </p:cNvPr>
              <p:cNvSpPr/>
              <p:nvPr/>
            </p:nvSpPr>
            <p:spPr>
              <a:xfrm>
                <a:off x="434519" y="298965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85C61C18-EE71-8D83-AB4C-35B4254CF9B0}"/>
                  </a:ext>
                </a:extLst>
              </p:cNvPr>
              <p:cNvSpPr/>
              <p:nvPr/>
            </p:nvSpPr>
            <p:spPr>
              <a:xfrm>
                <a:off x="434519" y="332535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0BE19DA7-5C38-5DBA-E41F-AA16A372082D}"/>
                  </a:ext>
                </a:extLst>
              </p:cNvPr>
              <p:cNvSpPr/>
              <p:nvPr/>
            </p:nvSpPr>
            <p:spPr>
              <a:xfrm>
                <a:off x="434519" y="366106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2B9B6C05-5694-02FC-9C8C-7F58EF69DED3}"/>
                  </a:ext>
                </a:extLst>
              </p:cNvPr>
              <p:cNvSpPr/>
              <p:nvPr/>
            </p:nvSpPr>
            <p:spPr>
              <a:xfrm>
                <a:off x="434519" y="399677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49E78BDF-5E30-AC91-4010-088036108373}"/>
                  </a:ext>
                </a:extLst>
              </p:cNvPr>
              <p:cNvSpPr/>
              <p:nvPr/>
            </p:nvSpPr>
            <p:spPr>
              <a:xfrm>
                <a:off x="434519" y="433247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00A1F41F-F182-73B3-F1E5-5C83F41C7FFC}"/>
                  </a:ext>
                </a:extLst>
              </p:cNvPr>
              <p:cNvSpPr/>
              <p:nvPr/>
            </p:nvSpPr>
            <p:spPr>
              <a:xfrm>
                <a:off x="434519" y="4668183"/>
                <a:ext cx="146961" cy="146961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572925D7-947A-597A-FA8F-EFA830487164}"/>
                  </a:ext>
                </a:extLst>
              </p:cNvPr>
              <p:cNvSpPr/>
              <p:nvPr/>
            </p:nvSpPr>
            <p:spPr>
              <a:xfrm>
                <a:off x="434519" y="500388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CBC19926-AB8F-BE4C-537A-A8898A4B1159}"/>
                  </a:ext>
                </a:extLst>
              </p:cNvPr>
              <p:cNvSpPr/>
              <p:nvPr/>
            </p:nvSpPr>
            <p:spPr>
              <a:xfrm>
                <a:off x="434519" y="533959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F80FD136-43A8-2C07-78EF-85877B82A984}"/>
                  </a:ext>
                </a:extLst>
              </p:cNvPr>
              <p:cNvSpPr/>
              <p:nvPr/>
            </p:nvSpPr>
            <p:spPr>
              <a:xfrm>
                <a:off x="434519" y="567530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1006DF8D-977E-7CBA-076C-195D3D48B38E}"/>
                  </a:ext>
                </a:extLst>
              </p:cNvPr>
              <p:cNvSpPr/>
              <p:nvPr/>
            </p:nvSpPr>
            <p:spPr>
              <a:xfrm>
                <a:off x="433894" y="97541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3522FDC-A309-689B-EDB2-D4FDEE226286}"/>
                </a:ext>
              </a:extLst>
            </p:cNvPr>
            <p:cNvSpPr/>
            <p:nvPr/>
          </p:nvSpPr>
          <p:spPr>
            <a:xfrm>
              <a:off x="825499" y="4642273"/>
              <a:ext cx="45719" cy="198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42274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24" name="bg2">
            <a:extLst>
              <a:ext uri="{FF2B5EF4-FFF2-40B4-BE49-F238E27FC236}">
                <a16:creationId xmlns:a16="http://schemas.microsoft.com/office/drawing/2014/main" id="{F026E578-AAFE-5E45-3A7E-D0951C59981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alphaModFix amt="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898">
            <a:off x="-6309903" y="-5070703"/>
            <a:ext cx="12801354" cy="13237009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74CB4B-D0B6-6A6D-D728-86FA54218939}"/>
              </a:ext>
            </a:extLst>
          </p:cNvPr>
          <p:cNvSpPr/>
          <p:nvPr/>
        </p:nvSpPr>
        <p:spPr>
          <a:xfrm>
            <a:off x="1196503" y="725432"/>
            <a:ext cx="10395422" cy="5407136"/>
          </a:xfrm>
          <a:prstGeom prst="roundRect">
            <a:avLst>
              <a:gd name="adj" fmla="val 2046"/>
            </a:avLst>
          </a:prstGeom>
          <a:solidFill>
            <a:schemeClr val="bg1">
              <a:alpha val="1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7EB8543-AB37-5E5F-5D0E-EB364004BA13}"/>
              </a:ext>
            </a:extLst>
          </p:cNvPr>
          <p:cNvSpPr/>
          <p:nvPr/>
        </p:nvSpPr>
        <p:spPr>
          <a:xfrm>
            <a:off x="1196503" y="736663"/>
            <a:ext cx="10395422" cy="867149"/>
          </a:xfrm>
          <a:prstGeom prst="roundRect">
            <a:avLst>
              <a:gd name="adj" fmla="val 10743"/>
            </a:avLst>
          </a:prstGeom>
          <a:solidFill>
            <a:schemeClr val="bg1">
              <a:alpha val="8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ka-GE" sz="2000" b="1" dirty="0">
                <a:solidFill>
                  <a:schemeClr val="accent1">
                    <a:lumMod val="75000"/>
                  </a:schemeClr>
                </a:solidFill>
                <a:latin typeface="BPG Banner Caps" panose="02060504020202060204" pitchFamily="18" charset="0"/>
              </a:rPr>
              <a:t>რისკის დონის განახლება</a:t>
            </a:r>
            <a:endParaRPr lang="en-US" sz="1600" b="1" dirty="0">
              <a:solidFill>
                <a:schemeClr val="accent5"/>
              </a:solidFill>
              <a:latin typeface="BPG Banner Caps" panose="020605040202020602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90CD2AA-62E7-41EA-74AE-AF3057C7AC4E}"/>
              </a:ext>
            </a:extLst>
          </p:cNvPr>
          <p:cNvSpPr/>
          <p:nvPr/>
        </p:nvSpPr>
        <p:spPr>
          <a:xfrm>
            <a:off x="1645654" y="2275513"/>
            <a:ext cx="9349843" cy="85509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ka-GE" sz="1600" dirty="0">
                <a:solidFill>
                  <a:schemeClr val="accent1"/>
                </a:solidFill>
                <a:latin typeface="BPG Banner" panose="02060504020202060204" pitchFamily="18" charset="0"/>
              </a:rPr>
              <a:t>ნაკლები რისკის დონეს მიკუთვნებულ კლიენტთან მიმართებაში — არაუმეტეს 5 წლიანი პერიოდულობით;</a:t>
            </a:r>
            <a:endParaRPr lang="en-US" sz="1600" dirty="0">
              <a:solidFill>
                <a:schemeClr val="accent1"/>
              </a:solidFill>
              <a:latin typeface="BPG Banner" panose="020605040202020602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681F5AA-E937-CA1E-BAD0-8B86ED815FE6}"/>
              </a:ext>
            </a:extLst>
          </p:cNvPr>
          <p:cNvSpPr/>
          <p:nvPr/>
        </p:nvSpPr>
        <p:spPr>
          <a:xfrm>
            <a:off x="1645654" y="3357600"/>
            <a:ext cx="9221256" cy="85509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ka-GE" sz="1600" dirty="0">
                <a:solidFill>
                  <a:schemeClr val="accent1"/>
                </a:solidFill>
                <a:latin typeface="BPG Banner" panose="02060504020202060204" pitchFamily="18" charset="0"/>
              </a:rPr>
              <a:t>საშუალო/სტანდარტულ რისკის დონეს მიკუთვნებულ კლიენტთან მიმართებაში — არაუმეტეს 3 წლიანი პერიოდულობით;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FD9A796-173A-4CAD-8DAA-EF0A1676F120}"/>
              </a:ext>
            </a:extLst>
          </p:cNvPr>
          <p:cNvSpPr/>
          <p:nvPr/>
        </p:nvSpPr>
        <p:spPr>
          <a:xfrm>
            <a:off x="1645654" y="4439687"/>
            <a:ext cx="9221256" cy="85509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ka-GE" sz="1600" dirty="0">
                <a:solidFill>
                  <a:schemeClr val="accent1"/>
                </a:solidFill>
                <a:latin typeface="BPG Banner" panose="02060504020202060204" pitchFamily="18" charset="0"/>
              </a:rPr>
              <a:t>მომეტებული რისკის დონეს მიკუთვნებულ კლიენტთან მიმართებაში — ყოველწლიურად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349F992-F00F-4BA9-BAEE-B0D390593702}"/>
              </a:ext>
            </a:extLst>
          </p:cNvPr>
          <p:cNvGrpSpPr/>
          <p:nvPr/>
        </p:nvGrpSpPr>
        <p:grpSpPr>
          <a:xfrm>
            <a:off x="9140825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73A7144F-268B-DEFA-B037-76C680B4AC79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E705F41-7228-9E11-8B9C-692CE628D3A5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FEBF1C0-317A-B82A-DD52-11E2E84BC1CF}"/>
              </a:ext>
            </a:extLst>
          </p:cNvPr>
          <p:cNvGrpSpPr/>
          <p:nvPr/>
        </p:nvGrpSpPr>
        <p:grpSpPr>
          <a:xfrm>
            <a:off x="190499" y="725432"/>
            <a:ext cx="680719" cy="5407136"/>
            <a:chOff x="190499" y="725432"/>
            <a:chExt cx="680719" cy="5407136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47117190-73DF-7388-EAD5-CE5FCAF7C846}"/>
                </a:ext>
              </a:extLst>
            </p:cNvPr>
            <p:cNvSpPr/>
            <p:nvPr/>
          </p:nvSpPr>
          <p:spPr>
            <a:xfrm>
              <a:off x="190499" y="725432"/>
              <a:ext cx="635000" cy="5407136"/>
            </a:xfrm>
            <a:prstGeom prst="roundRect">
              <a:avLst>
                <a:gd name="adj" fmla="val 19216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34215A1-5E6A-670F-A818-8810F4DBD4D3}"/>
                </a:ext>
              </a:extLst>
            </p:cNvPr>
            <p:cNvGrpSpPr/>
            <p:nvPr/>
          </p:nvGrpSpPr>
          <p:grpSpPr>
            <a:xfrm>
              <a:off x="433894" y="975417"/>
              <a:ext cx="147586" cy="4846847"/>
              <a:chOff x="433894" y="975417"/>
              <a:chExt cx="147586" cy="4846847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9480A29B-1B30-9399-453C-F0CC6D9ED001}"/>
                  </a:ext>
                </a:extLst>
              </p:cNvPr>
              <p:cNvSpPr/>
              <p:nvPr/>
            </p:nvSpPr>
            <p:spPr>
              <a:xfrm>
                <a:off x="434519" y="131112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CF6A7FD8-C513-BCD1-3AFD-AF53F41F96A1}"/>
                  </a:ext>
                </a:extLst>
              </p:cNvPr>
              <p:cNvSpPr/>
              <p:nvPr/>
            </p:nvSpPr>
            <p:spPr>
              <a:xfrm>
                <a:off x="434519" y="164682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BE8E6789-E881-1DA4-A7B8-A86E5AF49A8D}"/>
                  </a:ext>
                </a:extLst>
              </p:cNvPr>
              <p:cNvSpPr/>
              <p:nvPr/>
            </p:nvSpPr>
            <p:spPr>
              <a:xfrm>
                <a:off x="434519" y="198253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ED2B41A1-4415-49A7-1528-7CE84104C110}"/>
                  </a:ext>
                </a:extLst>
              </p:cNvPr>
              <p:cNvSpPr/>
              <p:nvPr/>
            </p:nvSpPr>
            <p:spPr>
              <a:xfrm>
                <a:off x="434519" y="231824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8286D84-D69C-6D62-BCEF-80783C752171}"/>
                  </a:ext>
                </a:extLst>
              </p:cNvPr>
              <p:cNvSpPr/>
              <p:nvPr/>
            </p:nvSpPr>
            <p:spPr>
              <a:xfrm>
                <a:off x="434519" y="265394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C7DF4C35-3B9E-7B09-BBBD-9332E5655396}"/>
                  </a:ext>
                </a:extLst>
              </p:cNvPr>
              <p:cNvSpPr/>
              <p:nvPr/>
            </p:nvSpPr>
            <p:spPr>
              <a:xfrm>
                <a:off x="434519" y="298965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57FE7B1E-957B-CA79-3937-6BA728918C21}"/>
                  </a:ext>
                </a:extLst>
              </p:cNvPr>
              <p:cNvSpPr/>
              <p:nvPr/>
            </p:nvSpPr>
            <p:spPr>
              <a:xfrm>
                <a:off x="434519" y="332535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C7E52EBB-B28F-AF76-0F2F-D8317DF07416}"/>
                  </a:ext>
                </a:extLst>
              </p:cNvPr>
              <p:cNvSpPr/>
              <p:nvPr/>
            </p:nvSpPr>
            <p:spPr>
              <a:xfrm>
                <a:off x="434519" y="366106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806C6E99-3D31-AFC8-6E25-C8DC763DFD39}"/>
                  </a:ext>
                </a:extLst>
              </p:cNvPr>
              <p:cNvSpPr/>
              <p:nvPr/>
            </p:nvSpPr>
            <p:spPr>
              <a:xfrm>
                <a:off x="434519" y="399677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A97566A8-2467-141D-C7DB-84DFCEF34076}"/>
                  </a:ext>
                </a:extLst>
              </p:cNvPr>
              <p:cNvSpPr/>
              <p:nvPr/>
            </p:nvSpPr>
            <p:spPr>
              <a:xfrm>
                <a:off x="434519" y="433247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50A67BEB-6605-0157-C85E-7746ECA1D0DB}"/>
                  </a:ext>
                </a:extLst>
              </p:cNvPr>
              <p:cNvSpPr/>
              <p:nvPr/>
            </p:nvSpPr>
            <p:spPr>
              <a:xfrm>
                <a:off x="434519" y="466818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7186016E-9B2E-FBA4-11E1-2E293EA03F25}"/>
                  </a:ext>
                </a:extLst>
              </p:cNvPr>
              <p:cNvSpPr/>
              <p:nvPr/>
            </p:nvSpPr>
            <p:spPr>
              <a:xfrm>
                <a:off x="434519" y="5003889"/>
                <a:ext cx="146961" cy="146961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433F93BF-4E6E-240D-E8A5-12612D295F41}"/>
                  </a:ext>
                </a:extLst>
              </p:cNvPr>
              <p:cNvSpPr/>
              <p:nvPr/>
            </p:nvSpPr>
            <p:spPr>
              <a:xfrm>
                <a:off x="434519" y="533959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670B7F40-78DB-F5BA-E8C3-08E68A3520B9}"/>
                  </a:ext>
                </a:extLst>
              </p:cNvPr>
              <p:cNvSpPr/>
              <p:nvPr/>
            </p:nvSpPr>
            <p:spPr>
              <a:xfrm>
                <a:off x="434519" y="567530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524416EB-799C-E749-E4B9-F900C39C562B}"/>
                  </a:ext>
                </a:extLst>
              </p:cNvPr>
              <p:cNvSpPr/>
              <p:nvPr/>
            </p:nvSpPr>
            <p:spPr>
              <a:xfrm>
                <a:off x="433894" y="97541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F8C1626-02B1-7282-484D-1B3A5C2BA3AE}"/>
                </a:ext>
              </a:extLst>
            </p:cNvPr>
            <p:cNvSpPr/>
            <p:nvPr/>
          </p:nvSpPr>
          <p:spPr>
            <a:xfrm>
              <a:off x="825499" y="4977979"/>
              <a:ext cx="45719" cy="198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60832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24" name="bg2">
            <a:extLst>
              <a:ext uri="{FF2B5EF4-FFF2-40B4-BE49-F238E27FC236}">
                <a16:creationId xmlns:a16="http://schemas.microsoft.com/office/drawing/2014/main" id="{F026E578-AAFE-5E45-3A7E-D0951C59981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alphaModFix amt="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898">
            <a:off x="-6309905" y="-5080130"/>
            <a:ext cx="12801354" cy="13237009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74CB4B-D0B6-6A6D-D728-86FA54218939}"/>
              </a:ext>
            </a:extLst>
          </p:cNvPr>
          <p:cNvSpPr/>
          <p:nvPr/>
        </p:nvSpPr>
        <p:spPr>
          <a:xfrm>
            <a:off x="1196503" y="725432"/>
            <a:ext cx="10395422" cy="5407136"/>
          </a:xfrm>
          <a:prstGeom prst="roundRect">
            <a:avLst>
              <a:gd name="adj" fmla="val 2046"/>
            </a:avLst>
          </a:prstGeom>
          <a:solidFill>
            <a:schemeClr val="bg1">
              <a:alpha val="1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ka-GE" dirty="0">
              <a:latin typeface="BPG Banner" panose="0206050402020206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ka-GE" dirty="0">
              <a:latin typeface="BPG Banner" panose="0206050402020206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ka-GE" dirty="0">
              <a:latin typeface="BPG Banner" panose="0206050402020206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ka-GE" dirty="0">
              <a:latin typeface="BPG Banner" panose="0206050402020206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ka-GE" dirty="0">
              <a:latin typeface="BPG Banner" panose="0206050402020206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რისკის ანალიზის პროცესებისა და შედეგების შესახებ მიღებული გადაწყვეტილებების ზუსტი მიწოდება და რისკის ანალიზის პროცესში მონაწილეთა საქმიანი ურთიერთობების გაუმჯობესება</a:t>
            </a:r>
          </a:p>
          <a:p>
            <a:pPr algn="just"/>
            <a:endParaRPr lang="ka-GE" dirty="0">
              <a:solidFill>
                <a:schemeClr val="tx2"/>
              </a:solidFill>
              <a:latin typeface="BPG Banner" panose="0206050402020206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რისკის შერბილების თაობაზე რეკომენდაციების შემუშავებისა და მიწოდების დროს ინფორმაციის გამჭვირვალობის უზრუნველყოფა, ცოდნის ამაღლება;</a:t>
            </a:r>
          </a:p>
          <a:p>
            <a:pPr algn="just"/>
            <a:endParaRPr lang="ka-GE" dirty="0">
              <a:solidFill>
                <a:schemeClr val="tx2"/>
              </a:solidFill>
              <a:latin typeface="BPG Banner" panose="0206050402020206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ka-GE" dirty="0">
                <a:solidFill>
                  <a:schemeClr val="tx2"/>
                </a:solidFill>
                <a:latin typeface="BPG Banner" panose="02060504020202060204" pitchFamily="18" charset="0"/>
              </a:rPr>
              <a:t>დაინტერესებულ მხარეთა სათანადო ჩართულობა;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ka-GE" dirty="0">
              <a:solidFill>
                <a:schemeClr val="tx2"/>
              </a:solidFill>
              <a:latin typeface="BPG Banner" panose="0206050402020206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BPG Banner" panose="02060504020202060204" pitchFamily="18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7EB8543-AB37-5E5F-5D0E-EB364004BA13}"/>
              </a:ext>
            </a:extLst>
          </p:cNvPr>
          <p:cNvSpPr/>
          <p:nvPr/>
        </p:nvSpPr>
        <p:spPr>
          <a:xfrm>
            <a:off x="1196503" y="710074"/>
            <a:ext cx="10395422" cy="1517351"/>
          </a:xfrm>
          <a:prstGeom prst="roundRect">
            <a:avLst>
              <a:gd name="adj" fmla="val 10743"/>
            </a:avLst>
          </a:prstGeom>
          <a:solidFill>
            <a:schemeClr val="bg1">
              <a:alpha val="8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b="1" dirty="0">
                <a:solidFill>
                  <a:schemeClr val="tx2"/>
                </a:solidFill>
                <a:latin typeface="BPG Banner Caps" panose="02060504020202060204" pitchFamily="18" charset="0"/>
              </a:rPr>
              <a:t>რისკის კომუნიკაცია</a:t>
            </a:r>
          </a:p>
          <a:p>
            <a:pPr algn="ctr"/>
            <a:endParaRPr lang="ka-GE" sz="1200" b="1" dirty="0">
              <a:solidFill>
                <a:schemeClr val="tx2"/>
              </a:solidFill>
              <a:latin typeface="BPG Banner" panose="02060504020202060204" pitchFamily="18" charset="0"/>
            </a:endParaRPr>
          </a:p>
          <a:p>
            <a:pPr algn="ctr"/>
            <a:r>
              <a:rPr lang="ka-GE" sz="1200" b="1" dirty="0">
                <a:solidFill>
                  <a:schemeClr val="tx2"/>
                </a:solidFill>
                <a:latin typeface="BPG Banner" panose="02060504020202060204" pitchFamily="18" charset="0"/>
              </a:rPr>
              <a:t>რისკის იდენტიფიკაციისა და რისკის დონის განსაზღვრის, რისკის ანალიზისა და შერბილების პროცესისა და შედეგების შესახებ დროული, მიუკერძოებელი და ობიექტური ინფორმაციით შესაბამისი პირების უზრუნველყოფა</a:t>
            </a:r>
            <a:endParaRPr lang="en-US" sz="1200" b="1" dirty="0">
              <a:solidFill>
                <a:schemeClr val="tx2"/>
              </a:solidFill>
              <a:latin typeface="BPG Banner" panose="020605040202020602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459F283-9868-A85F-2C8A-1E90F0E71615}"/>
              </a:ext>
            </a:extLst>
          </p:cNvPr>
          <p:cNvGrpSpPr/>
          <p:nvPr/>
        </p:nvGrpSpPr>
        <p:grpSpPr>
          <a:xfrm>
            <a:off x="9140825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35349833-19CE-4DF7-1ECA-71D2E15AFB08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05296EE-488B-A740-B531-646E7B659B6D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8A70F5A-F3A5-B62B-3BC6-53B400D4D715}"/>
              </a:ext>
            </a:extLst>
          </p:cNvPr>
          <p:cNvGrpSpPr/>
          <p:nvPr/>
        </p:nvGrpSpPr>
        <p:grpSpPr>
          <a:xfrm>
            <a:off x="190499" y="725432"/>
            <a:ext cx="680719" cy="5407136"/>
            <a:chOff x="190499" y="725432"/>
            <a:chExt cx="680719" cy="5407136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93E94A85-ECD3-0D89-1569-D5E05E99A3F7}"/>
                </a:ext>
              </a:extLst>
            </p:cNvPr>
            <p:cNvSpPr/>
            <p:nvPr/>
          </p:nvSpPr>
          <p:spPr>
            <a:xfrm>
              <a:off x="190499" y="725432"/>
              <a:ext cx="635000" cy="5407136"/>
            </a:xfrm>
            <a:prstGeom prst="roundRect">
              <a:avLst>
                <a:gd name="adj" fmla="val 19216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F82C9E0-5112-FBD9-73BF-49E854F353EC}"/>
                </a:ext>
              </a:extLst>
            </p:cNvPr>
            <p:cNvGrpSpPr/>
            <p:nvPr/>
          </p:nvGrpSpPr>
          <p:grpSpPr>
            <a:xfrm>
              <a:off x="433894" y="975417"/>
              <a:ext cx="147586" cy="4846847"/>
              <a:chOff x="433894" y="975417"/>
              <a:chExt cx="147586" cy="4846847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D5E11093-A668-5026-13F7-2E1317FBF0AB}"/>
                  </a:ext>
                </a:extLst>
              </p:cNvPr>
              <p:cNvSpPr/>
              <p:nvPr/>
            </p:nvSpPr>
            <p:spPr>
              <a:xfrm>
                <a:off x="434519" y="131112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06079686-EE09-FC70-7D88-8E89EC52AA8B}"/>
                  </a:ext>
                </a:extLst>
              </p:cNvPr>
              <p:cNvSpPr/>
              <p:nvPr/>
            </p:nvSpPr>
            <p:spPr>
              <a:xfrm>
                <a:off x="434519" y="164682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4A745AE8-64D1-C6EA-81D0-CD893DE091F8}"/>
                  </a:ext>
                </a:extLst>
              </p:cNvPr>
              <p:cNvSpPr/>
              <p:nvPr/>
            </p:nvSpPr>
            <p:spPr>
              <a:xfrm>
                <a:off x="434519" y="198253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6E817129-7754-BDB6-1A17-897C48C5BD62}"/>
                  </a:ext>
                </a:extLst>
              </p:cNvPr>
              <p:cNvSpPr/>
              <p:nvPr/>
            </p:nvSpPr>
            <p:spPr>
              <a:xfrm>
                <a:off x="434519" y="231824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53B93124-F3F3-954E-9A57-21B790A4DE12}"/>
                  </a:ext>
                </a:extLst>
              </p:cNvPr>
              <p:cNvSpPr/>
              <p:nvPr/>
            </p:nvSpPr>
            <p:spPr>
              <a:xfrm>
                <a:off x="434519" y="265394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87D66687-547A-FEF0-57E6-F7450D8FD6D5}"/>
                  </a:ext>
                </a:extLst>
              </p:cNvPr>
              <p:cNvSpPr/>
              <p:nvPr/>
            </p:nvSpPr>
            <p:spPr>
              <a:xfrm>
                <a:off x="434519" y="298965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2D79C934-5FD7-2309-8EAC-E88BDACC4A1D}"/>
                  </a:ext>
                </a:extLst>
              </p:cNvPr>
              <p:cNvSpPr/>
              <p:nvPr/>
            </p:nvSpPr>
            <p:spPr>
              <a:xfrm>
                <a:off x="434519" y="332535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8CEBAE89-35BA-AFC8-8951-D6006D91C971}"/>
                  </a:ext>
                </a:extLst>
              </p:cNvPr>
              <p:cNvSpPr/>
              <p:nvPr/>
            </p:nvSpPr>
            <p:spPr>
              <a:xfrm>
                <a:off x="434519" y="366106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4C649270-3551-6B2F-BAFB-1CC495F66476}"/>
                  </a:ext>
                </a:extLst>
              </p:cNvPr>
              <p:cNvSpPr/>
              <p:nvPr/>
            </p:nvSpPr>
            <p:spPr>
              <a:xfrm>
                <a:off x="434519" y="399677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B3E65DC2-CA19-AD5E-C574-489A0499D9A7}"/>
                  </a:ext>
                </a:extLst>
              </p:cNvPr>
              <p:cNvSpPr/>
              <p:nvPr/>
            </p:nvSpPr>
            <p:spPr>
              <a:xfrm>
                <a:off x="434519" y="433247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901D71AA-3E34-C535-6DDB-54F97CE3EDDA}"/>
                  </a:ext>
                </a:extLst>
              </p:cNvPr>
              <p:cNvSpPr/>
              <p:nvPr/>
            </p:nvSpPr>
            <p:spPr>
              <a:xfrm>
                <a:off x="434519" y="466818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5AB00BEF-B67F-1631-4061-0AF2756C5E7F}"/>
                  </a:ext>
                </a:extLst>
              </p:cNvPr>
              <p:cNvSpPr/>
              <p:nvPr/>
            </p:nvSpPr>
            <p:spPr>
              <a:xfrm>
                <a:off x="434519" y="500388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66AFC5E7-93C4-6A93-A452-00C67E601E4F}"/>
                  </a:ext>
                </a:extLst>
              </p:cNvPr>
              <p:cNvSpPr/>
              <p:nvPr/>
            </p:nvSpPr>
            <p:spPr>
              <a:xfrm>
                <a:off x="434519" y="5339595"/>
                <a:ext cx="146961" cy="146961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D03C4DA4-5F6E-E13C-E0BC-28E5C0C0C4AC}"/>
                  </a:ext>
                </a:extLst>
              </p:cNvPr>
              <p:cNvSpPr/>
              <p:nvPr/>
            </p:nvSpPr>
            <p:spPr>
              <a:xfrm>
                <a:off x="434519" y="567530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FF179163-1FCB-AFA5-08E6-EF35653723A2}"/>
                  </a:ext>
                </a:extLst>
              </p:cNvPr>
              <p:cNvSpPr/>
              <p:nvPr/>
            </p:nvSpPr>
            <p:spPr>
              <a:xfrm>
                <a:off x="433894" y="97541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F4B0171-AB1A-76B0-9977-F28F6E4E2056}"/>
                </a:ext>
              </a:extLst>
            </p:cNvPr>
            <p:cNvSpPr/>
            <p:nvPr/>
          </p:nvSpPr>
          <p:spPr>
            <a:xfrm>
              <a:off x="825499" y="5313685"/>
              <a:ext cx="45719" cy="198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34646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39" t="26451" r="3003" b="3491"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24" name="bg2">
            <a:extLst>
              <a:ext uri="{FF2B5EF4-FFF2-40B4-BE49-F238E27FC236}">
                <a16:creationId xmlns:a16="http://schemas.microsoft.com/office/drawing/2014/main" id="{F026E578-AAFE-5E45-3A7E-D0951C59981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alphaModFix amt="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898">
            <a:off x="-6309903" y="-5181540"/>
            <a:ext cx="12801354" cy="13237009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74CB4B-D0B6-6A6D-D728-86FA54218939}"/>
              </a:ext>
            </a:extLst>
          </p:cNvPr>
          <p:cNvSpPr/>
          <p:nvPr/>
        </p:nvSpPr>
        <p:spPr>
          <a:xfrm>
            <a:off x="1196503" y="725432"/>
            <a:ext cx="10395422" cy="5407136"/>
          </a:xfrm>
          <a:prstGeom prst="roundRect">
            <a:avLst>
              <a:gd name="adj" fmla="val 2046"/>
            </a:avLst>
          </a:prstGeom>
          <a:solidFill>
            <a:schemeClr val="bg1">
              <a:alpha val="1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7EB8543-AB37-5E5F-5D0E-EB364004BA13}"/>
              </a:ext>
            </a:extLst>
          </p:cNvPr>
          <p:cNvSpPr/>
          <p:nvPr/>
        </p:nvSpPr>
        <p:spPr>
          <a:xfrm>
            <a:off x="1196503" y="736663"/>
            <a:ext cx="10395422" cy="867149"/>
          </a:xfrm>
          <a:prstGeom prst="roundRect">
            <a:avLst>
              <a:gd name="adj" fmla="val 10743"/>
            </a:avLst>
          </a:prstGeom>
          <a:solidFill>
            <a:schemeClr val="bg1">
              <a:alpha val="8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ka-GE" sz="2000" b="1" dirty="0">
                <a:solidFill>
                  <a:schemeClr val="accent1">
                    <a:lumMod val="75000"/>
                  </a:schemeClr>
                </a:solidFill>
                <a:latin typeface="BPG Banner Caps" panose="02060504020202060204" pitchFamily="18" charset="0"/>
              </a:rPr>
              <a:t>ინფორმაციის განახლება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BPG Banner Caps" panose="02060504020202060204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D496064-AAFA-E844-2370-BB4B21841551}"/>
              </a:ext>
            </a:extLst>
          </p:cNvPr>
          <p:cNvSpPr/>
          <p:nvPr/>
        </p:nvSpPr>
        <p:spPr>
          <a:xfrm>
            <a:off x="1774241" y="2329243"/>
            <a:ext cx="9221256" cy="117631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ka-GE" sz="1600" dirty="0">
                <a:solidFill>
                  <a:schemeClr val="accent1"/>
                </a:solidFill>
              </a:rPr>
              <a:t>რისკის შეფასების მეთოდოლოგიის დოკუმენტი მტკიცდება </a:t>
            </a:r>
            <a:r>
              <a:rPr lang="ka-GE" sz="1600" b="1" dirty="0">
                <a:solidFill>
                  <a:schemeClr val="accent1"/>
                </a:solidFill>
              </a:rPr>
              <a:t>მმართველობითი ორგანოს ან ხელმძღვანელობასა და წარმომადგენლობაზე უფლებამოსილი პირ(ებ)ის მიერ .</a:t>
            </a:r>
          </a:p>
          <a:p>
            <a:pPr lvl="0" algn="just"/>
            <a:r>
              <a:rPr lang="ka-GE" sz="1600" dirty="0">
                <a:solidFill>
                  <a:schemeClr val="accent1"/>
                </a:solidFill>
              </a:rPr>
              <a:t>განახლება - გარკვეული პერიოდულობით, ასევე მნიშვნელოვანი ცვლილებების დროს.</a:t>
            </a:r>
            <a:endParaRPr lang="en-US" sz="1600" dirty="0">
              <a:solidFill>
                <a:schemeClr val="accent1"/>
              </a:solidFill>
              <a:latin typeface="BPG Banner" panose="020605040202020602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AC4793B-AAE7-EE4C-5AB3-9DEA26D15A84}"/>
              </a:ext>
            </a:extLst>
          </p:cNvPr>
          <p:cNvSpPr/>
          <p:nvPr/>
        </p:nvSpPr>
        <p:spPr>
          <a:xfrm>
            <a:off x="1774241" y="4439687"/>
            <a:ext cx="9221256" cy="85509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ka-GE" sz="1600" dirty="0">
                <a:solidFill>
                  <a:schemeClr val="accent1"/>
                </a:solidFill>
              </a:rPr>
              <a:t> მოპოვებული ინფორმაცია (დოკუმენტი) და ჩატარებული ანალიზის შედეგები ინახება, საქმიანი ურთიერთობის შეწყვეტიდან 5 წლის განმავლობაში.</a:t>
            </a:r>
            <a:endParaRPr lang="en-US" sz="1600" dirty="0">
              <a:solidFill>
                <a:schemeClr val="accent1"/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1E885A0-48B4-E40A-51F8-E64D8E0A9A59}"/>
              </a:ext>
            </a:extLst>
          </p:cNvPr>
          <p:cNvGrpSpPr/>
          <p:nvPr/>
        </p:nvGrpSpPr>
        <p:grpSpPr>
          <a:xfrm>
            <a:off x="9140825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710D1727-C4CD-200E-196A-AF42F92BCE2C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43591D6-0960-F5CB-0667-94B485CF4BEA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D5D1CDF-6A93-D674-C103-88DE38E30CE5}"/>
              </a:ext>
            </a:extLst>
          </p:cNvPr>
          <p:cNvGrpSpPr/>
          <p:nvPr/>
        </p:nvGrpSpPr>
        <p:grpSpPr>
          <a:xfrm>
            <a:off x="190499" y="725432"/>
            <a:ext cx="680719" cy="5407136"/>
            <a:chOff x="190499" y="725432"/>
            <a:chExt cx="680719" cy="5407136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D6382406-8569-5B6C-8ED0-F1C9F40B13D4}"/>
                </a:ext>
              </a:extLst>
            </p:cNvPr>
            <p:cNvSpPr/>
            <p:nvPr/>
          </p:nvSpPr>
          <p:spPr>
            <a:xfrm>
              <a:off x="190499" y="725432"/>
              <a:ext cx="635000" cy="5407136"/>
            </a:xfrm>
            <a:prstGeom prst="roundRect">
              <a:avLst>
                <a:gd name="adj" fmla="val 19216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027A4BB-FD1C-64C8-020F-9D05F3732701}"/>
                </a:ext>
              </a:extLst>
            </p:cNvPr>
            <p:cNvGrpSpPr/>
            <p:nvPr/>
          </p:nvGrpSpPr>
          <p:grpSpPr>
            <a:xfrm>
              <a:off x="433894" y="975417"/>
              <a:ext cx="147586" cy="4846847"/>
              <a:chOff x="433894" y="975417"/>
              <a:chExt cx="147586" cy="4846847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23688068-4801-4FB5-342E-0437CE489AEE}"/>
                  </a:ext>
                </a:extLst>
              </p:cNvPr>
              <p:cNvSpPr/>
              <p:nvPr/>
            </p:nvSpPr>
            <p:spPr>
              <a:xfrm>
                <a:off x="434519" y="131112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3F696D3E-60C9-B1B7-47DC-33532DE4775B}"/>
                  </a:ext>
                </a:extLst>
              </p:cNvPr>
              <p:cNvSpPr/>
              <p:nvPr/>
            </p:nvSpPr>
            <p:spPr>
              <a:xfrm>
                <a:off x="434519" y="164682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EC22B968-744E-43DA-E147-2DCF4F8FC02B}"/>
                  </a:ext>
                </a:extLst>
              </p:cNvPr>
              <p:cNvSpPr/>
              <p:nvPr/>
            </p:nvSpPr>
            <p:spPr>
              <a:xfrm>
                <a:off x="434519" y="198253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12A17BD4-385A-68CE-7634-18EF1D4680A6}"/>
                  </a:ext>
                </a:extLst>
              </p:cNvPr>
              <p:cNvSpPr/>
              <p:nvPr/>
            </p:nvSpPr>
            <p:spPr>
              <a:xfrm>
                <a:off x="434519" y="231824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F98A71F2-CC96-9888-D9AF-26903632854C}"/>
                  </a:ext>
                </a:extLst>
              </p:cNvPr>
              <p:cNvSpPr/>
              <p:nvPr/>
            </p:nvSpPr>
            <p:spPr>
              <a:xfrm>
                <a:off x="434519" y="265394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609CA96-9459-DC74-C976-E4915AED7BA2}"/>
                  </a:ext>
                </a:extLst>
              </p:cNvPr>
              <p:cNvSpPr/>
              <p:nvPr/>
            </p:nvSpPr>
            <p:spPr>
              <a:xfrm>
                <a:off x="434519" y="298965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722BC237-96DB-B698-9A29-C13CA85A8E5C}"/>
                  </a:ext>
                </a:extLst>
              </p:cNvPr>
              <p:cNvSpPr/>
              <p:nvPr/>
            </p:nvSpPr>
            <p:spPr>
              <a:xfrm>
                <a:off x="434519" y="332535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D1D2BB69-F165-10D7-A0B3-0A60891CE554}"/>
                  </a:ext>
                </a:extLst>
              </p:cNvPr>
              <p:cNvSpPr/>
              <p:nvPr/>
            </p:nvSpPr>
            <p:spPr>
              <a:xfrm>
                <a:off x="434519" y="366106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475E02F1-ED7D-1BAD-FC4F-C930BF4AEB76}"/>
                  </a:ext>
                </a:extLst>
              </p:cNvPr>
              <p:cNvSpPr/>
              <p:nvPr/>
            </p:nvSpPr>
            <p:spPr>
              <a:xfrm>
                <a:off x="434519" y="399677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CDAE7C20-F132-D1C4-EDF4-D289B8205CF8}"/>
                  </a:ext>
                </a:extLst>
              </p:cNvPr>
              <p:cNvSpPr/>
              <p:nvPr/>
            </p:nvSpPr>
            <p:spPr>
              <a:xfrm>
                <a:off x="434519" y="433247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D784FFE4-CC87-87E0-019E-56EC7A8402A9}"/>
                  </a:ext>
                </a:extLst>
              </p:cNvPr>
              <p:cNvSpPr/>
              <p:nvPr/>
            </p:nvSpPr>
            <p:spPr>
              <a:xfrm>
                <a:off x="434519" y="466818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0627D2B8-DF51-4E2C-E94F-DCEF52147302}"/>
                  </a:ext>
                </a:extLst>
              </p:cNvPr>
              <p:cNvSpPr/>
              <p:nvPr/>
            </p:nvSpPr>
            <p:spPr>
              <a:xfrm>
                <a:off x="434519" y="500388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C2E3EB9-16F1-6746-8FFB-3F610721E784}"/>
                  </a:ext>
                </a:extLst>
              </p:cNvPr>
              <p:cNvSpPr/>
              <p:nvPr/>
            </p:nvSpPr>
            <p:spPr>
              <a:xfrm>
                <a:off x="434519" y="533959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318BBB94-4659-A04E-EECC-916BA45A365F}"/>
                  </a:ext>
                </a:extLst>
              </p:cNvPr>
              <p:cNvSpPr/>
              <p:nvPr/>
            </p:nvSpPr>
            <p:spPr>
              <a:xfrm>
                <a:off x="434519" y="5675303"/>
                <a:ext cx="146961" cy="146961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25FBA5A9-3F01-7BCC-C506-07025437DCCB}"/>
                  </a:ext>
                </a:extLst>
              </p:cNvPr>
              <p:cNvSpPr/>
              <p:nvPr/>
            </p:nvSpPr>
            <p:spPr>
              <a:xfrm>
                <a:off x="433894" y="97541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C0CA3DC-F570-A943-C1C3-BF320502E36E}"/>
                </a:ext>
              </a:extLst>
            </p:cNvPr>
            <p:cNvSpPr/>
            <p:nvPr/>
          </p:nvSpPr>
          <p:spPr>
            <a:xfrm>
              <a:off x="825499" y="5663483"/>
              <a:ext cx="45719" cy="198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4158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61FE6C04-9A24-EA64-BF3F-BF38D80F2CC6}"/>
              </a:ext>
            </a:extLst>
          </p:cNvPr>
          <p:cNvGrpSpPr/>
          <p:nvPr/>
        </p:nvGrpSpPr>
        <p:grpSpPr>
          <a:xfrm>
            <a:off x="4870448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A4A6C5DD-77AC-B59E-FF78-F71DBD823F82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1878C63-3C0D-B899-472D-947CAD65C330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34D9913E-E6CB-78BD-B0C3-D5F2077EADF5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555" y="1016086"/>
            <a:ext cx="2194886" cy="226958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9D6966E-D00A-E773-2B60-DC01060E7308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370" y="4355025"/>
            <a:ext cx="9221257" cy="369333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66A35A1-70A8-B55A-B5A8-8675FF5C71B9}"/>
              </a:ext>
            </a:extLst>
          </p:cNvPr>
          <p:cNvSpPr/>
          <p:nvPr/>
        </p:nvSpPr>
        <p:spPr>
          <a:xfrm>
            <a:off x="1485369" y="3572333"/>
            <a:ext cx="9221258" cy="977843"/>
          </a:xfrm>
          <a:prstGeom prst="roundRect">
            <a:avLst>
              <a:gd name="adj" fmla="val 11787"/>
            </a:avLst>
          </a:prstGeom>
          <a:solidFill>
            <a:schemeClr val="accent1">
              <a:lumMod val="50000"/>
              <a:alpha val="40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3000" dirty="0">
                <a:solidFill>
                  <a:schemeClr val="bg1"/>
                </a:solidFill>
                <a:latin typeface="BPG Banner Caps" panose="02060504020202060204" pitchFamily="18" charset="0"/>
              </a:rPr>
              <a:t>მადლობა ყურადღებისთვის</a:t>
            </a:r>
            <a:r>
              <a:rPr lang="en-US" sz="3000" dirty="0">
                <a:solidFill>
                  <a:schemeClr val="bg1"/>
                </a:solidFill>
                <a:latin typeface="BPG Banner Caps" panose="020605040202020602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4459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39" t="26451" r="3003" b="3491"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24" name="bg2">
            <a:extLst>
              <a:ext uri="{FF2B5EF4-FFF2-40B4-BE49-F238E27FC236}">
                <a16:creationId xmlns:a16="http://schemas.microsoft.com/office/drawing/2014/main" id="{F026E578-AAFE-5E45-3A7E-D0951C59981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alphaModFix amt="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898">
            <a:off x="-6309903" y="-5181540"/>
            <a:ext cx="12801354" cy="13237009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74CB4B-D0B6-6A6D-D728-86FA54218939}"/>
              </a:ext>
            </a:extLst>
          </p:cNvPr>
          <p:cNvSpPr/>
          <p:nvPr/>
        </p:nvSpPr>
        <p:spPr>
          <a:xfrm>
            <a:off x="1196503" y="725432"/>
            <a:ext cx="10395422" cy="5407136"/>
          </a:xfrm>
          <a:prstGeom prst="roundRect">
            <a:avLst>
              <a:gd name="adj" fmla="val 2046"/>
            </a:avLst>
          </a:prstGeom>
          <a:solidFill>
            <a:schemeClr val="bg1">
              <a:alpha val="1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7EB8543-AB37-5E5F-5D0E-EB364004BA13}"/>
              </a:ext>
            </a:extLst>
          </p:cNvPr>
          <p:cNvSpPr/>
          <p:nvPr/>
        </p:nvSpPr>
        <p:spPr>
          <a:xfrm>
            <a:off x="1196503" y="736663"/>
            <a:ext cx="10395422" cy="867149"/>
          </a:xfrm>
          <a:prstGeom prst="roundRect">
            <a:avLst>
              <a:gd name="adj" fmla="val 10743"/>
            </a:avLst>
          </a:prstGeom>
          <a:solidFill>
            <a:schemeClr val="bg1">
              <a:alpha val="8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r>
              <a:rPr lang="ka-GE" sz="2000" b="1" dirty="0">
                <a:solidFill>
                  <a:schemeClr val="accent1">
                    <a:lumMod val="75000"/>
                  </a:schemeClr>
                </a:solidFill>
                <a:latin typeface="BPG Banner Caps" panose="02060504020202060204" pitchFamily="18" charset="0"/>
              </a:rPr>
              <a:t>დანერგვის მიზნით მტკიცდება შიდა ინსტრუქცია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BPG Banner Caps" panose="02060504020202060204" pitchFamily="18" charset="0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1E885A0-48B4-E40A-51F8-E64D8E0A9A59}"/>
              </a:ext>
            </a:extLst>
          </p:cNvPr>
          <p:cNvGrpSpPr/>
          <p:nvPr/>
        </p:nvGrpSpPr>
        <p:grpSpPr>
          <a:xfrm>
            <a:off x="9140825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710D1727-C4CD-200E-196A-AF42F92BCE2C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43591D6-0960-F5CB-0667-94B485CF4BEA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sp>
        <p:nvSpPr>
          <p:cNvPr id="3" name="Rounded Rectangle 9">
            <a:extLst>
              <a:ext uri="{FF2B5EF4-FFF2-40B4-BE49-F238E27FC236}">
                <a16:creationId xmlns:a16="http://schemas.microsoft.com/office/drawing/2014/main" id="{33D4AF06-3B90-963A-30D2-61139DD533F3}"/>
              </a:ext>
            </a:extLst>
          </p:cNvPr>
          <p:cNvSpPr/>
          <p:nvPr/>
        </p:nvSpPr>
        <p:spPr>
          <a:xfrm>
            <a:off x="1382998" y="1844096"/>
            <a:ext cx="4161946" cy="18054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a-GE" sz="1400" b="1" dirty="0">
                <a:latin typeface="BPG Banner Caps" panose="02060504020202060204" pitchFamily="18" charset="0"/>
              </a:rPr>
              <a:t>მიზანი</a:t>
            </a:r>
            <a:br>
              <a:rPr lang="ka-GE" sz="1200" dirty="0">
                <a:latin typeface="BPG Banner Caps" panose="02060504020202060204" pitchFamily="18" charset="0"/>
              </a:rPr>
            </a:br>
            <a:br>
              <a:rPr lang="ka-GE" sz="1200" dirty="0">
                <a:latin typeface="BPG Banner Caps" panose="02060504020202060204" pitchFamily="18" charset="0"/>
              </a:rPr>
            </a:br>
            <a:r>
              <a:rPr lang="ka-GE" sz="1200" dirty="0">
                <a:latin typeface="BPG Banner Caps" panose="02060504020202060204" pitchFamily="18" charset="0"/>
              </a:rPr>
              <a:t>შესაბამისობის კონტროლის სისტემის დანერგვის წესის განსაზღვრა</a:t>
            </a:r>
            <a:endParaRPr lang="en-US" sz="1200" dirty="0">
              <a:latin typeface="BPG Banner Caps" panose="02060504020202060204" pitchFamily="18" charset="0"/>
            </a:endParaRPr>
          </a:p>
        </p:txBody>
      </p:sp>
      <p:sp>
        <p:nvSpPr>
          <p:cNvPr id="7" name="Rounded Rectangle 11">
            <a:extLst>
              <a:ext uri="{FF2B5EF4-FFF2-40B4-BE49-F238E27FC236}">
                <a16:creationId xmlns:a16="http://schemas.microsoft.com/office/drawing/2014/main" id="{1C0C5D39-EFF6-2AC2-4BFC-CF479A87572D}"/>
              </a:ext>
            </a:extLst>
          </p:cNvPr>
          <p:cNvSpPr/>
          <p:nvPr/>
        </p:nvSpPr>
        <p:spPr>
          <a:xfrm>
            <a:off x="1382998" y="4040196"/>
            <a:ext cx="4161946" cy="180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a-GE" sz="1400" b="1" dirty="0">
                <a:latin typeface="BPG Banner Caps" panose="02060504020202060204" pitchFamily="18" charset="0"/>
              </a:rPr>
              <a:t>გავრცელების არეალი</a:t>
            </a:r>
          </a:p>
          <a:p>
            <a:endParaRPr lang="ka-GE" sz="1200" dirty="0">
              <a:latin typeface="BPG Banner Caps" panose="020605040202020602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a-GE" sz="1200" dirty="0">
                <a:latin typeface="BPG Banner Caps" panose="02060504020202060204" pitchFamily="18" charset="0"/>
              </a:rPr>
              <a:t>პროფესიული მომსახურების გამწევი ბუღალტრები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a-GE" sz="1200" dirty="0">
                <a:latin typeface="BPG Banner Caps" panose="02060504020202060204" pitchFamily="18" charset="0"/>
              </a:rPr>
              <a:t>საბუღალტრო ფირმები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a-GE" sz="1200" dirty="0">
                <a:latin typeface="BPG Banner Caps" panose="02060504020202060204" pitchFamily="18" charset="0"/>
              </a:rPr>
              <a:t>სერტიფიცირებული ბუღალტრები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a-GE" sz="1200" dirty="0">
                <a:latin typeface="BPG Banner Caps" panose="02060504020202060204" pitchFamily="18" charset="0"/>
              </a:rPr>
              <a:t>აუდიტორები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a-GE" sz="1200" dirty="0">
                <a:latin typeface="BPG Banner Caps" panose="02060504020202060204" pitchFamily="18" charset="0"/>
              </a:rPr>
              <a:t>აუდიტორული ფირმები</a:t>
            </a:r>
          </a:p>
          <a:p>
            <a:endParaRPr lang="en-US" sz="1200" dirty="0">
              <a:latin typeface="BPG Banner Caps" panose="02060504020202060204" pitchFamily="18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3E4A0DE-7677-E8C6-EC82-42580AF48A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1439" y="1852068"/>
            <a:ext cx="5757869" cy="31538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8E16538C-8156-71CD-2C63-1B3C97C7F845}"/>
              </a:ext>
            </a:extLst>
          </p:cNvPr>
          <p:cNvGrpSpPr/>
          <p:nvPr/>
        </p:nvGrpSpPr>
        <p:grpSpPr>
          <a:xfrm>
            <a:off x="190499" y="725432"/>
            <a:ext cx="680719" cy="5407136"/>
            <a:chOff x="190499" y="725432"/>
            <a:chExt cx="680719" cy="5407136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8F913D08-6A48-B995-ED39-79120EFF72E8}"/>
                </a:ext>
              </a:extLst>
            </p:cNvPr>
            <p:cNvSpPr/>
            <p:nvPr/>
          </p:nvSpPr>
          <p:spPr>
            <a:xfrm>
              <a:off x="190499" y="725432"/>
              <a:ext cx="635000" cy="5407136"/>
            </a:xfrm>
            <a:prstGeom prst="roundRect">
              <a:avLst>
                <a:gd name="adj" fmla="val 19216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9E65954-8C69-C6BA-9B19-A683174E6953}"/>
                </a:ext>
              </a:extLst>
            </p:cNvPr>
            <p:cNvGrpSpPr/>
            <p:nvPr/>
          </p:nvGrpSpPr>
          <p:grpSpPr>
            <a:xfrm>
              <a:off x="433894" y="975417"/>
              <a:ext cx="147586" cy="4846847"/>
              <a:chOff x="433894" y="975417"/>
              <a:chExt cx="147586" cy="4846847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B0B273D8-8CB1-555D-374D-4ED83B7C8BB7}"/>
                  </a:ext>
                </a:extLst>
              </p:cNvPr>
              <p:cNvSpPr/>
              <p:nvPr/>
            </p:nvSpPr>
            <p:spPr>
              <a:xfrm>
                <a:off x="434519" y="131112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BD46E8CD-2FE9-79A0-9021-E5E1ED4C628E}"/>
                  </a:ext>
                </a:extLst>
              </p:cNvPr>
              <p:cNvSpPr/>
              <p:nvPr/>
            </p:nvSpPr>
            <p:spPr>
              <a:xfrm>
                <a:off x="434519" y="164682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DF09BE98-9CB1-9CC0-026A-84A924D8D7E0}"/>
                  </a:ext>
                </a:extLst>
              </p:cNvPr>
              <p:cNvSpPr/>
              <p:nvPr/>
            </p:nvSpPr>
            <p:spPr>
              <a:xfrm>
                <a:off x="434519" y="198253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F19B2B6-7491-B885-E35C-8F5521413123}"/>
                  </a:ext>
                </a:extLst>
              </p:cNvPr>
              <p:cNvSpPr/>
              <p:nvPr/>
            </p:nvSpPr>
            <p:spPr>
              <a:xfrm>
                <a:off x="434519" y="231824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49EF91FE-37BF-2C70-0CB0-3738BC6C5179}"/>
                  </a:ext>
                </a:extLst>
              </p:cNvPr>
              <p:cNvSpPr/>
              <p:nvPr/>
            </p:nvSpPr>
            <p:spPr>
              <a:xfrm>
                <a:off x="434519" y="265394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6F9033DB-586C-898F-B07F-886F7F82B082}"/>
                  </a:ext>
                </a:extLst>
              </p:cNvPr>
              <p:cNvSpPr/>
              <p:nvPr/>
            </p:nvSpPr>
            <p:spPr>
              <a:xfrm>
                <a:off x="434519" y="298965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9C2797FF-62C0-A44F-B217-82F1F8A57711}"/>
                  </a:ext>
                </a:extLst>
              </p:cNvPr>
              <p:cNvSpPr/>
              <p:nvPr/>
            </p:nvSpPr>
            <p:spPr>
              <a:xfrm>
                <a:off x="434519" y="332535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15176AE1-2132-2078-44D7-0A96BB23BFCC}"/>
                  </a:ext>
                </a:extLst>
              </p:cNvPr>
              <p:cNvSpPr/>
              <p:nvPr/>
            </p:nvSpPr>
            <p:spPr>
              <a:xfrm>
                <a:off x="434519" y="366106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96841140-E358-90DC-7260-39D38162200F}"/>
                  </a:ext>
                </a:extLst>
              </p:cNvPr>
              <p:cNvSpPr/>
              <p:nvPr/>
            </p:nvSpPr>
            <p:spPr>
              <a:xfrm>
                <a:off x="434519" y="399677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537629B-3AB9-35D9-2571-C68B6C9509B5}"/>
                  </a:ext>
                </a:extLst>
              </p:cNvPr>
              <p:cNvSpPr/>
              <p:nvPr/>
            </p:nvSpPr>
            <p:spPr>
              <a:xfrm>
                <a:off x="434519" y="433247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026BBD1B-DAB6-66CE-7DDC-AEE8978D82EE}"/>
                  </a:ext>
                </a:extLst>
              </p:cNvPr>
              <p:cNvSpPr/>
              <p:nvPr/>
            </p:nvSpPr>
            <p:spPr>
              <a:xfrm>
                <a:off x="434519" y="466818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0620CD9A-0D25-DFFC-A574-FF7378680D8B}"/>
                  </a:ext>
                </a:extLst>
              </p:cNvPr>
              <p:cNvSpPr/>
              <p:nvPr/>
            </p:nvSpPr>
            <p:spPr>
              <a:xfrm>
                <a:off x="434519" y="500388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64E33E6C-E774-09FD-DFEC-BC8741809D52}"/>
                  </a:ext>
                </a:extLst>
              </p:cNvPr>
              <p:cNvSpPr/>
              <p:nvPr/>
            </p:nvSpPr>
            <p:spPr>
              <a:xfrm>
                <a:off x="434519" y="533959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B57EA3C6-DE2C-EE89-C991-D799E111EEAA}"/>
                  </a:ext>
                </a:extLst>
              </p:cNvPr>
              <p:cNvSpPr/>
              <p:nvPr/>
            </p:nvSpPr>
            <p:spPr>
              <a:xfrm>
                <a:off x="434519" y="567530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647B6FCF-4EED-6BD4-D226-3678771FDBFE}"/>
                  </a:ext>
                </a:extLst>
              </p:cNvPr>
              <p:cNvSpPr/>
              <p:nvPr/>
            </p:nvSpPr>
            <p:spPr>
              <a:xfrm>
                <a:off x="433894" y="975417"/>
                <a:ext cx="146961" cy="146961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A44605A-E1EA-FD16-6B0A-21858CE16606}"/>
                </a:ext>
              </a:extLst>
            </p:cNvPr>
            <p:cNvSpPr/>
            <p:nvPr/>
          </p:nvSpPr>
          <p:spPr>
            <a:xfrm>
              <a:off x="825499" y="959506"/>
              <a:ext cx="45719" cy="198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25173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39" t="26451" r="3003" b="3491"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24" name="bg2">
            <a:extLst>
              <a:ext uri="{FF2B5EF4-FFF2-40B4-BE49-F238E27FC236}">
                <a16:creationId xmlns:a16="http://schemas.microsoft.com/office/drawing/2014/main" id="{F026E578-AAFE-5E45-3A7E-D0951C59981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alphaModFix amt="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898">
            <a:off x="-6309903" y="-5181540"/>
            <a:ext cx="12801354" cy="13237009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74CB4B-D0B6-6A6D-D728-86FA54218939}"/>
              </a:ext>
            </a:extLst>
          </p:cNvPr>
          <p:cNvSpPr/>
          <p:nvPr/>
        </p:nvSpPr>
        <p:spPr>
          <a:xfrm>
            <a:off x="1196503" y="725432"/>
            <a:ext cx="10395422" cy="5407136"/>
          </a:xfrm>
          <a:prstGeom prst="roundRect">
            <a:avLst>
              <a:gd name="adj" fmla="val 2046"/>
            </a:avLst>
          </a:prstGeom>
          <a:solidFill>
            <a:schemeClr val="bg1">
              <a:alpha val="1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1E885A0-48B4-E40A-51F8-E64D8E0A9A59}"/>
              </a:ext>
            </a:extLst>
          </p:cNvPr>
          <p:cNvGrpSpPr/>
          <p:nvPr/>
        </p:nvGrpSpPr>
        <p:grpSpPr>
          <a:xfrm>
            <a:off x="9140825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710D1727-C4CD-200E-196A-AF42F92BCE2C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43591D6-0960-F5CB-0667-94B485CF4BEA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0D64484-F8DE-4EED-5223-B7FD195D5BE7}"/>
              </a:ext>
            </a:extLst>
          </p:cNvPr>
          <p:cNvSpPr/>
          <p:nvPr/>
        </p:nvSpPr>
        <p:spPr>
          <a:xfrm>
            <a:off x="1388949" y="1101465"/>
            <a:ext cx="2441421" cy="2551053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PG Banner Caps" panose="02060504020202060204" pitchFamily="18" charset="0"/>
              </a:rPr>
              <a:t>AML</a:t>
            </a:r>
            <a:r>
              <a:rPr lang="ka-GE" dirty="0">
                <a:latin typeface="BPG Banner Caps" panose="02060504020202060204" pitchFamily="18" charset="0"/>
              </a:rPr>
              <a:t> პასუხისმგებელი პირების უფლებებისა და მოვალეობების განსაზღვრა</a:t>
            </a:r>
            <a:endParaRPr lang="en-US" dirty="0">
              <a:latin typeface="BPG Banner Caps" panose="0206050402020206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F9292A-C644-706D-E949-2ED9D0D85E42}"/>
              </a:ext>
            </a:extLst>
          </p:cNvPr>
          <p:cNvSpPr txBox="1"/>
          <p:nvPr/>
        </p:nvSpPr>
        <p:spPr>
          <a:xfrm>
            <a:off x="4051389" y="1097973"/>
            <a:ext cx="7178585" cy="2554545"/>
          </a:xfrm>
          <a:prstGeom prst="rect">
            <a:avLst/>
          </a:prstGeom>
          <a:ln>
            <a:noFill/>
          </a:ln>
          <a:effectLst>
            <a:softEdge rad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effectLst/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სისტემის ფუნქციონირებაზე და ეფექტიანობაზე პასუხისმგებელი პირების დანიშვნა;</a:t>
            </a:r>
          </a:p>
          <a:p>
            <a:endParaRPr lang="ka-GE" sz="1600" b="1" dirty="0">
              <a:solidFill>
                <a:srgbClr val="2F5496"/>
              </a:solidFill>
              <a:effectLst/>
              <a:latin typeface="BPG Banner" panose="0206050402020206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effectLst/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საჭირო ინფორმაციის მოპოვების შესაძლებლობა;</a:t>
            </a:r>
          </a:p>
          <a:p>
            <a:endParaRPr lang="ka-GE" sz="1600" b="1" dirty="0">
              <a:solidFill>
                <a:srgbClr val="2F5496"/>
              </a:solidFill>
              <a:effectLst/>
              <a:latin typeface="BPG Banner" panose="0206050402020206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დამოუკიდებლობა და სუბორდინაცია;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ka-GE" sz="1600" b="1" dirty="0">
              <a:solidFill>
                <a:srgbClr val="2F5496"/>
              </a:solidFill>
              <a:latin typeface="BPG Banner" panose="0206050402020206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effectLst/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ფუნქციის შეთავსების უფლებამოსილება;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ka-GE" sz="1600" b="1" dirty="0">
              <a:solidFill>
                <a:srgbClr val="2F5496"/>
              </a:solidFill>
              <a:latin typeface="BPG Banner" panose="0206050402020206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სამსახურისთვის ინფორმაციის მიწოდება დანიშვნაზე.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42D1869-A9C4-DA10-72E2-A9605031374E}"/>
              </a:ext>
            </a:extLst>
          </p:cNvPr>
          <p:cNvSpPr txBox="1"/>
          <p:nvPr/>
        </p:nvSpPr>
        <p:spPr>
          <a:xfrm>
            <a:off x="4051390" y="4614284"/>
            <a:ext cx="7178584" cy="1077218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softEdge rad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latin typeface="BPG Banner" panose="02060504020202060204" pitchFamily="18" charset="0"/>
                <a:cs typeface="Times New Roman" panose="02020603050405020304" pitchFamily="18" charset="0"/>
              </a:rPr>
              <a:t>თანამდებობრივ პოზიციასთან შესაბამისი რისკების გათვალისწინებით;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ka-GE" sz="1600" b="1" dirty="0">
              <a:solidFill>
                <a:srgbClr val="2F5496"/>
              </a:solidFill>
              <a:latin typeface="BPG Banner" panose="0206050402020206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latin typeface="BPG Banner" panose="02060504020202060204" pitchFamily="18" charset="0"/>
                <a:cs typeface="Times New Roman" panose="02020603050405020304" pitchFamily="18" charset="0"/>
              </a:rPr>
              <a:t>ბიოგრაფიული მონაცემების შესწავლა</a:t>
            </a:r>
            <a:r>
              <a:rPr lang="ka-GE" sz="1600" b="1" dirty="0">
                <a:solidFill>
                  <a:srgbClr val="2F5496"/>
                </a:solidFill>
                <a:latin typeface="BPG Banner" panose="0206050402020206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BPG Banner" panose="0206050402020206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EFE01AD-5D58-219F-45A6-57394879A151}"/>
              </a:ext>
            </a:extLst>
          </p:cNvPr>
          <p:cNvSpPr/>
          <p:nvPr/>
        </p:nvSpPr>
        <p:spPr>
          <a:xfrm>
            <a:off x="1388949" y="4614284"/>
            <a:ext cx="2476939" cy="1136886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>
                <a:latin typeface="BPG Banner" panose="02060504020202060204" pitchFamily="18" charset="0"/>
              </a:rPr>
              <a:t>თანამშრომელთა შერჩევის წესი</a:t>
            </a:r>
            <a:endParaRPr lang="en-US" dirty="0">
              <a:latin typeface="BPG Banner" panose="02060504020202060204" pitchFamily="18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D24E4DF-0D0F-17BD-0F51-65ED2B9018EC}"/>
              </a:ext>
            </a:extLst>
          </p:cNvPr>
          <p:cNvGrpSpPr/>
          <p:nvPr/>
        </p:nvGrpSpPr>
        <p:grpSpPr>
          <a:xfrm>
            <a:off x="190499" y="725432"/>
            <a:ext cx="680719" cy="5407136"/>
            <a:chOff x="190499" y="725432"/>
            <a:chExt cx="680719" cy="5407136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409AD297-0366-57B3-4A6D-535BE4DA0E54}"/>
                </a:ext>
              </a:extLst>
            </p:cNvPr>
            <p:cNvSpPr/>
            <p:nvPr/>
          </p:nvSpPr>
          <p:spPr>
            <a:xfrm>
              <a:off x="190499" y="725432"/>
              <a:ext cx="635000" cy="5407136"/>
            </a:xfrm>
            <a:prstGeom prst="roundRect">
              <a:avLst>
                <a:gd name="adj" fmla="val 19216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36FE7263-998E-4A35-9FA5-62CD09270C3A}"/>
                </a:ext>
              </a:extLst>
            </p:cNvPr>
            <p:cNvGrpSpPr/>
            <p:nvPr/>
          </p:nvGrpSpPr>
          <p:grpSpPr>
            <a:xfrm>
              <a:off x="433894" y="975417"/>
              <a:ext cx="147586" cy="4846847"/>
              <a:chOff x="433894" y="975417"/>
              <a:chExt cx="147586" cy="4846847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DBBC19C6-EDB5-BC8C-6ECB-FE35F5C6A61F}"/>
                  </a:ext>
                </a:extLst>
              </p:cNvPr>
              <p:cNvSpPr/>
              <p:nvPr/>
            </p:nvSpPr>
            <p:spPr>
              <a:xfrm>
                <a:off x="434519" y="1311123"/>
                <a:ext cx="146961" cy="146961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52BD3123-0E33-6593-0473-4E0645AD17B6}"/>
                  </a:ext>
                </a:extLst>
              </p:cNvPr>
              <p:cNvSpPr/>
              <p:nvPr/>
            </p:nvSpPr>
            <p:spPr>
              <a:xfrm>
                <a:off x="434519" y="164682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AFCE5D52-6589-E764-F66A-0660A25B94F5}"/>
                  </a:ext>
                </a:extLst>
              </p:cNvPr>
              <p:cNvSpPr/>
              <p:nvPr/>
            </p:nvSpPr>
            <p:spPr>
              <a:xfrm>
                <a:off x="434519" y="198253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959CB38C-ACFC-F759-9E38-BABD87E39C77}"/>
                  </a:ext>
                </a:extLst>
              </p:cNvPr>
              <p:cNvSpPr/>
              <p:nvPr/>
            </p:nvSpPr>
            <p:spPr>
              <a:xfrm>
                <a:off x="434519" y="231824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2FD23341-B1DC-0A42-75B4-F9A3A63A8CBA}"/>
                  </a:ext>
                </a:extLst>
              </p:cNvPr>
              <p:cNvSpPr/>
              <p:nvPr/>
            </p:nvSpPr>
            <p:spPr>
              <a:xfrm>
                <a:off x="434519" y="265394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FE0DC2C0-7F52-42D0-6AA7-869E8AC27E7D}"/>
                  </a:ext>
                </a:extLst>
              </p:cNvPr>
              <p:cNvSpPr/>
              <p:nvPr/>
            </p:nvSpPr>
            <p:spPr>
              <a:xfrm>
                <a:off x="434519" y="298965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5A9D86EF-9EBA-A01E-3D42-86D796DDF4D5}"/>
                  </a:ext>
                </a:extLst>
              </p:cNvPr>
              <p:cNvSpPr/>
              <p:nvPr/>
            </p:nvSpPr>
            <p:spPr>
              <a:xfrm>
                <a:off x="434519" y="332535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367B609F-ECE3-54E5-A4FB-36DF9CFEC762}"/>
                  </a:ext>
                </a:extLst>
              </p:cNvPr>
              <p:cNvSpPr/>
              <p:nvPr/>
            </p:nvSpPr>
            <p:spPr>
              <a:xfrm>
                <a:off x="434519" y="366106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7228DA96-A6CA-5A16-FF1A-2A5DFAB68D92}"/>
                  </a:ext>
                </a:extLst>
              </p:cNvPr>
              <p:cNvSpPr/>
              <p:nvPr/>
            </p:nvSpPr>
            <p:spPr>
              <a:xfrm>
                <a:off x="434519" y="399677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EDBDBF51-688A-4B17-7099-8B4767B6B028}"/>
                  </a:ext>
                </a:extLst>
              </p:cNvPr>
              <p:cNvSpPr/>
              <p:nvPr/>
            </p:nvSpPr>
            <p:spPr>
              <a:xfrm>
                <a:off x="434519" y="433247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F0F95E11-E15F-93D8-471B-7D375C9F3EB1}"/>
                  </a:ext>
                </a:extLst>
              </p:cNvPr>
              <p:cNvSpPr/>
              <p:nvPr/>
            </p:nvSpPr>
            <p:spPr>
              <a:xfrm>
                <a:off x="434519" y="466818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26909516-089D-01AE-DBB1-22EEDA676030}"/>
                  </a:ext>
                </a:extLst>
              </p:cNvPr>
              <p:cNvSpPr/>
              <p:nvPr/>
            </p:nvSpPr>
            <p:spPr>
              <a:xfrm>
                <a:off x="434519" y="500388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238703F4-0B83-279E-40CE-6267A2C208A5}"/>
                  </a:ext>
                </a:extLst>
              </p:cNvPr>
              <p:cNvSpPr/>
              <p:nvPr/>
            </p:nvSpPr>
            <p:spPr>
              <a:xfrm>
                <a:off x="434519" y="533959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E866229B-08CA-7A45-2BFE-4D59ADB80DBA}"/>
                  </a:ext>
                </a:extLst>
              </p:cNvPr>
              <p:cNvSpPr/>
              <p:nvPr/>
            </p:nvSpPr>
            <p:spPr>
              <a:xfrm>
                <a:off x="434519" y="567530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352CCB17-39C6-1502-1677-04CF5D69833E}"/>
                  </a:ext>
                </a:extLst>
              </p:cNvPr>
              <p:cNvSpPr/>
              <p:nvPr/>
            </p:nvSpPr>
            <p:spPr>
              <a:xfrm>
                <a:off x="433894" y="97541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A7151DF-2EA6-D511-D771-31798E244A60}"/>
                </a:ext>
              </a:extLst>
            </p:cNvPr>
            <p:cNvSpPr/>
            <p:nvPr/>
          </p:nvSpPr>
          <p:spPr>
            <a:xfrm>
              <a:off x="825499" y="1291883"/>
              <a:ext cx="45719" cy="198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59304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39" t="26451" r="3003" b="3491"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24" name="bg2">
            <a:extLst>
              <a:ext uri="{FF2B5EF4-FFF2-40B4-BE49-F238E27FC236}">
                <a16:creationId xmlns:a16="http://schemas.microsoft.com/office/drawing/2014/main" id="{F026E578-AAFE-5E45-3A7E-D0951C59981B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25000"/>
            <a:alphaModFix amt="6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898">
            <a:off x="-6309903" y="-5181540"/>
            <a:ext cx="12801354" cy="13237009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74CB4B-D0B6-6A6D-D728-86FA54218939}"/>
              </a:ext>
            </a:extLst>
          </p:cNvPr>
          <p:cNvSpPr/>
          <p:nvPr/>
        </p:nvSpPr>
        <p:spPr>
          <a:xfrm>
            <a:off x="1196503" y="725432"/>
            <a:ext cx="10395422" cy="5407136"/>
          </a:xfrm>
          <a:prstGeom prst="roundRect">
            <a:avLst>
              <a:gd name="adj" fmla="val 2046"/>
            </a:avLst>
          </a:prstGeom>
          <a:solidFill>
            <a:schemeClr val="bg1">
              <a:alpha val="1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1E885A0-48B4-E40A-51F8-E64D8E0A9A59}"/>
              </a:ext>
            </a:extLst>
          </p:cNvPr>
          <p:cNvGrpSpPr/>
          <p:nvPr/>
        </p:nvGrpSpPr>
        <p:grpSpPr>
          <a:xfrm>
            <a:off x="9140825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710D1727-C4CD-200E-196A-AF42F92BCE2C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43591D6-0960-F5CB-0667-94B485CF4BEA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0D64484-F8DE-4EED-5223-B7FD195D5BE7}"/>
              </a:ext>
            </a:extLst>
          </p:cNvPr>
          <p:cNvSpPr/>
          <p:nvPr/>
        </p:nvSpPr>
        <p:spPr>
          <a:xfrm>
            <a:off x="1388949" y="860022"/>
            <a:ext cx="2441421" cy="1815882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PG Banner Caps" panose="02060504020202060204" pitchFamily="18" charset="0"/>
              </a:rPr>
              <a:t>გ</a:t>
            </a:r>
            <a:r>
              <a:rPr lang="ka-GE" dirty="0">
                <a:latin typeface="BPG Banner Caps" panose="02060504020202060204" pitchFamily="18" charset="0"/>
              </a:rPr>
              <a:t>ანგრძობითი განათლების პროგრამის (</a:t>
            </a:r>
            <a:r>
              <a:rPr lang="en-US" dirty="0">
                <a:latin typeface="BPG Banner Caps" panose="02060504020202060204" pitchFamily="18" charset="0"/>
              </a:rPr>
              <a:t>CPD</a:t>
            </a:r>
            <a:r>
              <a:rPr lang="ka-GE" dirty="0">
                <a:latin typeface="BPG Banner Caps" panose="02060504020202060204" pitchFamily="18" charset="0"/>
              </a:rPr>
              <a:t>) უზრუნველყოფა</a:t>
            </a:r>
            <a:endParaRPr lang="en-US" dirty="0">
              <a:latin typeface="BPG Banner Caps" panose="0206050402020206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F9292A-C644-706D-E949-2ED9D0D85E42}"/>
              </a:ext>
            </a:extLst>
          </p:cNvPr>
          <p:cNvSpPr txBox="1"/>
          <p:nvPr/>
        </p:nvSpPr>
        <p:spPr>
          <a:xfrm>
            <a:off x="4051389" y="860021"/>
            <a:ext cx="7178585" cy="1815882"/>
          </a:xfrm>
          <a:prstGeom prst="rect">
            <a:avLst/>
          </a:prstGeom>
          <a:ln>
            <a:noFill/>
          </a:ln>
          <a:effectLst>
            <a:softEdge rad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effectLst/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თანამშრომლების </a:t>
            </a:r>
            <a:r>
              <a:rPr lang="en-US" sz="1600" b="1" dirty="0">
                <a:solidFill>
                  <a:srgbClr val="2F5496"/>
                </a:solidFill>
                <a:effectLst/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CPD-</a:t>
            </a:r>
            <a:r>
              <a:rPr lang="ka-GE" sz="1600" b="1" dirty="0">
                <a:solidFill>
                  <a:srgbClr val="2F5496"/>
                </a:solidFill>
                <a:effectLst/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ში ჩართვა;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ka-GE" sz="1600" b="1" dirty="0">
              <a:solidFill>
                <a:srgbClr val="2F5496"/>
              </a:solidFill>
              <a:effectLst/>
              <a:latin typeface="BPG Banner" panose="0206050402020206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2F5496"/>
                </a:solidFill>
                <a:effectLst/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CPD-</a:t>
            </a:r>
            <a:r>
              <a:rPr lang="ka-GE" sz="1600" b="1" dirty="0">
                <a:solidFill>
                  <a:srgbClr val="2F5496"/>
                </a:solidFill>
                <a:effectLst/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ს დროის, სიხშირის და მეთოდის გათვალისწინება;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ka-GE" sz="1600" b="1" dirty="0">
              <a:solidFill>
                <a:srgbClr val="2F5496"/>
              </a:solidFill>
              <a:effectLst/>
              <a:latin typeface="BPG Banner" panose="0206050402020206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2F5496"/>
                </a:solidFill>
                <a:effectLst/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CPD-</a:t>
            </a:r>
            <a:r>
              <a:rPr lang="ka-GE" sz="1600" b="1" dirty="0">
                <a:solidFill>
                  <a:srgbClr val="2F5496"/>
                </a:solidFill>
                <a:effectLst/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ს მორგება როგორ ხდება კონკრეტულ პირებზე;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ka-GE" sz="1600" b="1" dirty="0">
              <a:solidFill>
                <a:srgbClr val="2F5496"/>
              </a:solidFill>
              <a:effectLst/>
              <a:latin typeface="BPG Banner" panose="0206050402020206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2F5496"/>
                </a:solidFill>
                <a:effectLst/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CPD-</a:t>
            </a:r>
            <a:r>
              <a:rPr lang="ka-GE" sz="1600" b="1" dirty="0">
                <a:solidFill>
                  <a:srgbClr val="2F5496"/>
                </a:solidFill>
                <a:effectLst/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ს შედეგების შეფასება.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42D1869-A9C4-DA10-72E2-A9605031374E}"/>
              </a:ext>
            </a:extLst>
          </p:cNvPr>
          <p:cNvSpPr txBox="1"/>
          <p:nvPr/>
        </p:nvSpPr>
        <p:spPr>
          <a:xfrm>
            <a:off x="4051390" y="3036544"/>
            <a:ext cx="7178584" cy="132343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softEdge rad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latin typeface="BPG Banner" panose="02060504020202060204" pitchFamily="18" charset="0"/>
                <a:cs typeface="Times New Roman" panose="02020603050405020304" pitchFamily="18" charset="0"/>
              </a:rPr>
              <a:t>უჩვეულო გარიგების შესწავლისა და გამოკვლევის პოლიტიკის, წესების, სისტემების და მექანიზმების შემუშავება;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ka-GE" sz="1600" b="1" dirty="0">
              <a:solidFill>
                <a:srgbClr val="2F5496"/>
              </a:solidFill>
              <a:latin typeface="BPG Banner" panose="0206050402020206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latin typeface="BPG Banner" panose="02060504020202060204" pitchFamily="18" charset="0"/>
                <a:cs typeface="Times New Roman" panose="02020603050405020304" pitchFamily="18" charset="0"/>
              </a:rPr>
              <a:t>უჩვეულო გარიგების დამუშავება სუსტი </a:t>
            </a:r>
            <a:r>
              <a:rPr lang="en-US" sz="1600" b="1" dirty="0">
                <a:solidFill>
                  <a:srgbClr val="2F5496"/>
                </a:solidFill>
                <a:latin typeface="BPG Banner" panose="02060504020202060204" pitchFamily="18" charset="0"/>
                <a:cs typeface="Times New Roman" panose="02020603050405020304" pitchFamily="18" charset="0"/>
              </a:rPr>
              <a:t>AML </a:t>
            </a:r>
            <a:r>
              <a:rPr lang="ka-GE" sz="1600" b="1" dirty="0">
                <a:solidFill>
                  <a:srgbClr val="2F5496"/>
                </a:solidFill>
                <a:latin typeface="BPG Banner" panose="02060504020202060204" pitchFamily="18" charset="0"/>
                <a:cs typeface="Times New Roman" panose="02020603050405020304" pitchFamily="18" charset="0"/>
              </a:rPr>
              <a:t>სისტემის მქონე იურისდიქციის კლიენტების შემთხვევაში.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5FD259-3A19-EA68-3307-E35541B464E3}"/>
              </a:ext>
            </a:extLst>
          </p:cNvPr>
          <p:cNvSpPr txBox="1"/>
          <p:nvPr/>
        </p:nvSpPr>
        <p:spPr>
          <a:xfrm>
            <a:off x="4051390" y="4644287"/>
            <a:ext cx="7178584" cy="132343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softEdge rad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latin typeface="BPG Banner" panose="02060504020202060204" pitchFamily="18" charset="0"/>
                <a:cs typeface="Times New Roman" panose="02020603050405020304" pitchFamily="18" charset="0"/>
              </a:rPr>
              <a:t>ანგარიშგების წარდგენის პროცედურის გაწერა;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ka-GE" sz="1600" b="1" dirty="0">
              <a:solidFill>
                <a:srgbClr val="2F5496"/>
              </a:solidFill>
              <a:latin typeface="BPG Banner" panose="0206050402020206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latin typeface="BPG Banner" panose="02060504020202060204" pitchFamily="18" charset="0"/>
                <a:cs typeface="Times New Roman" panose="02020603050405020304" pitchFamily="18" charset="0"/>
              </a:rPr>
              <a:t>კლიენტისთვის ინფორმაციის გაუმჟღავნებლობა </a:t>
            </a:r>
            <a:r>
              <a:rPr lang="en-US" sz="1600" b="1" dirty="0">
                <a:solidFill>
                  <a:srgbClr val="2F5496"/>
                </a:solidFill>
                <a:latin typeface="BPG Banner" panose="02060504020202060204" pitchFamily="18" charset="0"/>
                <a:cs typeface="Times New Roman" panose="02020603050405020304" pitchFamily="18" charset="0"/>
              </a:rPr>
              <a:t>Tipping-off;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>
              <a:solidFill>
                <a:srgbClr val="2F5496"/>
              </a:solidFill>
              <a:latin typeface="BPG Banner" panose="0206050402020206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latin typeface="BPG Banner" panose="02060504020202060204" pitchFamily="18" charset="0"/>
                <a:cs typeface="Times New Roman" panose="02020603050405020304" pitchFamily="18" charset="0"/>
              </a:rPr>
              <a:t>სანქციადაკისრებულ პირებზე ანგარიშგების </a:t>
            </a:r>
            <a:r>
              <a:rPr lang="en-US" sz="1600" b="1" dirty="0">
                <a:solidFill>
                  <a:srgbClr val="2F5496"/>
                </a:solidFill>
                <a:latin typeface="BPG Banner" panose="02060504020202060204" pitchFamily="18" charset="0"/>
                <a:cs typeface="Times New Roman" panose="02020603050405020304" pitchFamily="18" charset="0"/>
              </a:rPr>
              <a:t>FMS-</a:t>
            </a:r>
            <a:r>
              <a:rPr lang="ka-GE" sz="1600" b="1" dirty="0">
                <a:solidFill>
                  <a:srgbClr val="2F5496"/>
                </a:solidFill>
                <a:latin typeface="BPG Banner" panose="02060504020202060204" pitchFamily="18" charset="0"/>
                <a:cs typeface="Times New Roman" panose="02020603050405020304" pitchFamily="18" charset="0"/>
              </a:rPr>
              <a:t>ში წარდგენა.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69CDE54-2AAD-ACEE-B6EC-503BE6CB951E}"/>
              </a:ext>
            </a:extLst>
          </p:cNvPr>
          <p:cNvSpPr/>
          <p:nvPr/>
        </p:nvSpPr>
        <p:spPr>
          <a:xfrm>
            <a:off x="1368220" y="4584556"/>
            <a:ext cx="2441421" cy="1323439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>
                <a:latin typeface="BPG Banner Caps" panose="02060504020202060204" pitchFamily="18" charset="0"/>
              </a:rPr>
              <a:t>საეჭვო გარიგებების დამუშავება</a:t>
            </a:r>
            <a:endParaRPr lang="en-US" dirty="0">
              <a:latin typeface="BPG Banner Caps" panose="02060504020202060204" pitchFamily="18" charset="0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2AD8701-1FE8-40D6-8D37-788C61E8E51A}"/>
              </a:ext>
            </a:extLst>
          </p:cNvPr>
          <p:cNvGrpSpPr/>
          <p:nvPr/>
        </p:nvGrpSpPr>
        <p:grpSpPr>
          <a:xfrm>
            <a:off x="190499" y="725432"/>
            <a:ext cx="680719" cy="5407136"/>
            <a:chOff x="190499" y="725432"/>
            <a:chExt cx="680719" cy="5407136"/>
          </a:xfrm>
        </p:grpSpPr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8F802C6E-2A82-E609-14B1-71FF09279FD4}"/>
                </a:ext>
              </a:extLst>
            </p:cNvPr>
            <p:cNvSpPr/>
            <p:nvPr/>
          </p:nvSpPr>
          <p:spPr>
            <a:xfrm>
              <a:off x="190499" y="725432"/>
              <a:ext cx="635000" cy="5407136"/>
            </a:xfrm>
            <a:prstGeom prst="roundRect">
              <a:avLst>
                <a:gd name="adj" fmla="val 19216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FF6115B6-95E2-2817-B312-089789EC3C19}"/>
                </a:ext>
              </a:extLst>
            </p:cNvPr>
            <p:cNvGrpSpPr/>
            <p:nvPr/>
          </p:nvGrpSpPr>
          <p:grpSpPr>
            <a:xfrm>
              <a:off x="433894" y="975417"/>
              <a:ext cx="147586" cy="4846847"/>
              <a:chOff x="433894" y="975417"/>
              <a:chExt cx="147586" cy="4846847"/>
            </a:xfrm>
          </p:grpSpPr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5D6D57EF-6591-0F45-B9D1-190BAC0DAC04}"/>
                  </a:ext>
                </a:extLst>
              </p:cNvPr>
              <p:cNvSpPr/>
              <p:nvPr/>
            </p:nvSpPr>
            <p:spPr>
              <a:xfrm>
                <a:off x="434519" y="131112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AEECA460-715D-361A-434C-3A8F31F32FD1}"/>
                  </a:ext>
                </a:extLst>
              </p:cNvPr>
              <p:cNvSpPr/>
              <p:nvPr/>
            </p:nvSpPr>
            <p:spPr>
              <a:xfrm>
                <a:off x="434519" y="1646829"/>
                <a:ext cx="146961" cy="146961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052B1E8E-1EBA-1FF8-9213-86FF26C090BB}"/>
                  </a:ext>
                </a:extLst>
              </p:cNvPr>
              <p:cNvSpPr/>
              <p:nvPr/>
            </p:nvSpPr>
            <p:spPr>
              <a:xfrm>
                <a:off x="434519" y="198253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249D248D-8917-9D50-F132-655E981B1761}"/>
                  </a:ext>
                </a:extLst>
              </p:cNvPr>
              <p:cNvSpPr/>
              <p:nvPr/>
            </p:nvSpPr>
            <p:spPr>
              <a:xfrm>
                <a:off x="434519" y="231824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7CE9C0B6-15D8-735A-5116-CEF7E4F914FC}"/>
                  </a:ext>
                </a:extLst>
              </p:cNvPr>
              <p:cNvSpPr/>
              <p:nvPr/>
            </p:nvSpPr>
            <p:spPr>
              <a:xfrm>
                <a:off x="434519" y="265394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47F9B195-2187-C5F1-8A95-30F9BE90E324}"/>
                  </a:ext>
                </a:extLst>
              </p:cNvPr>
              <p:cNvSpPr/>
              <p:nvPr/>
            </p:nvSpPr>
            <p:spPr>
              <a:xfrm>
                <a:off x="434519" y="298965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5FDE417E-0920-EF91-A4D8-D6FE02EFE543}"/>
                  </a:ext>
                </a:extLst>
              </p:cNvPr>
              <p:cNvSpPr/>
              <p:nvPr/>
            </p:nvSpPr>
            <p:spPr>
              <a:xfrm>
                <a:off x="434519" y="332535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DAE59A5D-0520-1A2D-16BB-D901B6E7E718}"/>
                  </a:ext>
                </a:extLst>
              </p:cNvPr>
              <p:cNvSpPr/>
              <p:nvPr/>
            </p:nvSpPr>
            <p:spPr>
              <a:xfrm>
                <a:off x="434519" y="366106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5A4DE797-14E1-5B17-712A-9D76D7B5D111}"/>
                  </a:ext>
                </a:extLst>
              </p:cNvPr>
              <p:cNvSpPr/>
              <p:nvPr/>
            </p:nvSpPr>
            <p:spPr>
              <a:xfrm>
                <a:off x="434519" y="399677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B47E662C-3A25-0AAD-5BF0-C6A01F80966B}"/>
                  </a:ext>
                </a:extLst>
              </p:cNvPr>
              <p:cNvSpPr/>
              <p:nvPr/>
            </p:nvSpPr>
            <p:spPr>
              <a:xfrm>
                <a:off x="434519" y="433247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601F795F-05C6-9A9B-CC9B-F5620AA8B4C9}"/>
                  </a:ext>
                </a:extLst>
              </p:cNvPr>
              <p:cNvSpPr/>
              <p:nvPr/>
            </p:nvSpPr>
            <p:spPr>
              <a:xfrm>
                <a:off x="434519" y="466818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8ED11906-5B4A-26C1-45BF-D2A8BC2DE014}"/>
                  </a:ext>
                </a:extLst>
              </p:cNvPr>
              <p:cNvSpPr/>
              <p:nvPr/>
            </p:nvSpPr>
            <p:spPr>
              <a:xfrm>
                <a:off x="434519" y="500388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A02D6570-8538-379D-5283-4F8A27CCA122}"/>
                  </a:ext>
                </a:extLst>
              </p:cNvPr>
              <p:cNvSpPr/>
              <p:nvPr/>
            </p:nvSpPr>
            <p:spPr>
              <a:xfrm>
                <a:off x="434519" y="533959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A1309DE8-2D1D-9948-3125-727112E68E15}"/>
                  </a:ext>
                </a:extLst>
              </p:cNvPr>
              <p:cNvSpPr/>
              <p:nvPr/>
            </p:nvSpPr>
            <p:spPr>
              <a:xfrm>
                <a:off x="434519" y="567530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12EDF41B-BEBB-D1A6-B7C2-79A7BA74B8E8}"/>
                  </a:ext>
                </a:extLst>
              </p:cNvPr>
              <p:cNvSpPr/>
              <p:nvPr/>
            </p:nvSpPr>
            <p:spPr>
              <a:xfrm>
                <a:off x="433894" y="97541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B3481DC-528C-8906-E499-70B01732857C}"/>
                </a:ext>
              </a:extLst>
            </p:cNvPr>
            <p:cNvSpPr/>
            <p:nvPr/>
          </p:nvSpPr>
          <p:spPr>
            <a:xfrm>
              <a:off x="825499" y="1620919"/>
              <a:ext cx="45719" cy="198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23318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39" t="26451" r="3003" b="3491"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24" name="bg2">
            <a:extLst>
              <a:ext uri="{FF2B5EF4-FFF2-40B4-BE49-F238E27FC236}">
                <a16:creationId xmlns:a16="http://schemas.microsoft.com/office/drawing/2014/main" id="{F026E578-AAFE-5E45-3A7E-D0951C59981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alphaModFix amt="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898">
            <a:off x="-6309903" y="-5181540"/>
            <a:ext cx="12801354" cy="13237009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74CB4B-D0B6-6A6D-D728-86FA54218939}"/>
              </a:ext>
            </a:extLst>
          </p:cNvPr>
          <p:cNvSpPr/>
          <p:nvPr/>
        </p:nvSpPr>
        <p:spPr>
          <a:xfrm>
            <a:off x="1196503" y="725432"/>
            <a:ext cx="10395422" cy="5407136"/>
          </a:xfrm>
          <a:prstGeom prst="roundRect">
            <a:avLst>
              <a:gd name="adj" fmla="val 2046"/>
            </a:avLst>
          </a:prstGeom>
          <a:solidFill>
            <a:schemeClr val="bg1">
              <a:alpha val="1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1E885A0-48B4-E40A-51F8-E64D8E0A9A59}"/>
              </a:ext>
            </a:extLst>
          </p:cNvPr>
          <p:cNvGrpSpPr/>
          <p:nvPr/>
        </p:nvGrpSpPr>
        <p:grpSpPr>
          <a:xfrm>
            <a:off x="9140825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710D1727-C4CD-200E-196A-AF42F92BCE2C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43591D6-0960-F5CB-0667-94B485CF4BEA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0D64484-F8DE-4EED-5223-B7FD195D5BE7}"/>
              </a:ext>
            </a:extLst>
          </p:cNvPr>
          <p:cNvSpPr/>
          <p:nvPr/>
        </p:nvSpPr>
        <p:spPr>
          <a:xfrm>
            <a:off x="1388949" y="860022"/>
            <a:ext cx="2441421" cy="830996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>
                <a:latin typeface="BPG Banner Caps" panose="02060504020202060204" pitchFamily="18" charset="0"/>
              </a:rPr>
              <a:t>ინფორმაციის აღრიცხვა და შენახვა</a:t>
            </a:r>
            <a:endParaRPr lang="en-US" dirty="0">
              <a:latin typeface="BPG Banner Caps" panose="0206050402020206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F9292A-C644-706D-E949-2ED9D0D85E42}"/>
              </a:ext>
            </a:extLst>
          </p:cNvPr>
          <p:cNvSpPr txBox="1"/>
          <p:nvPr/>
        </p:nvSpPr>
        <p:spPr>
          <a:xfrm>
            <a:off x="4051389" y="860021"/>
            <a:ext cx="7178585" cy="830997"/>
          </a:xfrm>
          <a:prstGeom prst="rect">
            <a:avLst/>
          </a:prstGeom>
          <a:ln>
            <a:noFill/>
          </a:ln>
          <a:effectLst>
            <a:softEdge rad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latin typeface="BPG Banner" panose="02060504020202060204" pitchFamily="18" charset="0"/>
                <a:cs typeface="Times New Roman" panose="02020603050405020304" pitchFamily="18" charset="0"/>
              </a:rPr>
              <a:t>საქმიანობის პროპორციული ელექტრონული სისტემა;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ka-GE" sz="1600" b="1" dirty="0">
              <a:solidFill>
                <a:srgbClr val="2F5496"/>
              </a:solidFill>
              <a:latin typeface="BPG Banner" panose="0206050402020206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latin typeface="BPG Banner" panose="02060504020202060204" pitchFamily="18" charset="0"/>
                <a:cs typeface="Times New Roman" panose="02020603050405020304" pitchFamily="18" charset="0"/>
              </a:rPr>
              <a:t>5-წლიანი შენახვის ვადა; 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28E7CB6-8DBA-BA05-3C38-E3D0EBF41E00}"/>
              </a:ext>
            </a:extLst>
          </p:cNvPr>
          <p:cNvSpPr/>
          <p:nvPr/>
        </p:nvSpPr>
        <p:spPr>
          <a:xfrm>
            <a:off x="1388948" y="1963239"/>
            <a:ext cx="2441421" cy="830996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PG Banner Caps" panose="02060504020202060204" pitchFamily="18" charset="0"/>
              </a:rPr>
              <a:t>პ</a:t>
            </a:r>
            <a:r>
              <a:rPr lang="ka-GE" dirty="0">
                <a:latin typeface="BPG Banner Caps" panose="02060504020202060204" pitchFamily="18" charset="0"/>
              </a:rPr>
              <a:t>რევენციული ღონისძიებების განხორციელება</a:t>
            </a:r>
            <a:endParaRPr lang="en-US" dirty="0">
              <a:latin typeface="BPG Banner Caps" panose="02060504020202060204" pitchFamily="18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4C20D70D-D434-F116-1B50-04E961829187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57739" y="1778587"/>
            <a:ext cx="4538876" cy="4317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softEdge rad="0"/>
          </a:effectLst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26255933-3A53-AA0F-F916-407B1428AB1F}"/>
              </a:ext>
            </a:extLst>
          </p:cNvPr>
          <p:cNvGrpSpPr/>
          <p:nvPr/>
        </p:nvGrpSpPr>
        <p:grpSpPr>
          <a:xfrm>
            <a:off x="190499" y="725432"/>
            <a:ext cx="680719" cy="5407136"/>
            <a:chOff x="190499" y="725432"/>
            <a:chExt cx="680719" cy="5407136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19B76454-D348-7773-1ADD-EFDF54B76F02}"/>
                </a:ext>
              </a:extLst>
            </p:cNvPr>
            <p:cNvSpPr/>
            <p:nvPr/>
          </p:nvSpPr>
          <p:spPr>
            <a:xfrm>
              <a:off x="190499" y="725432"/>
              <a:ext cx="635000" cy="5407136"/>
            </a:xfrm>
            <a:prstGeom prst="roundRect">
              <a:avLst>
                <a:gd name="adj" fmla="val 19216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3418051-1B44-2914-A0AF-CBD218CEF6D2}"/>
                </a:ext>
              </a:extLst>
            </p:cNvPr>
            <p:cNvGrpSpPr/>
            <p:nvPr/>
          </p:nvGrpSpPr>
          <p:grpSpPr>
            <a:xfrm>
              <a:off x="433894" y="975417"/>
              <a:ext cx="147586" cy="4846847"/>
              <a:chOff x="433894" y="975417"/>
              <a:chExt cx="147586" cy="4846847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DFEDDDC-48FE-0456-FA20-3C10DD0727CC}"/>
                  </a:ext>
                </a:extLst>
              </p:cNvPr>
              <p:cNvSpPr/>
              <p:nvPr/>
            </p:nvSpPr>
            <p:spPr>
              <a:xfrm>
                <a:off x="434519" y="131112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95C6DAFB-4C36-2263-4665-491CE6D92F26}"/>
                  </a:ext>
                </a:extLst>
              </p:cNvPr>
              <p:cNvSpPr/>
              <p:nvPr/>
            </p:nvSpPr>
            <p:spPr>
              <a:xfrm>
                <a:off x="434519" y="164682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EA20CE16-A014-A6D1-80AD-D5F62495AA9B}"/>
                  </a:ext>
                </a:extLst>
              </p:cNvPr>
              <p:cNvSpPr/>
              <p:nvPr/>
            </p:nvSpPr>
            <p:spPr>
              <a:xfrm>
                <a:off x="434519" y="1982535"/>
                <a:ext cx="146961" cy="146961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F0028D00-0D89-41BF-98F6-A59FFE127BA3}"/>
                  </a:ext>
                </a:extLst>
              </p:cNvPr>
              <p:cNvSpPr/>
              <p:nvPr/>
            </p:nvSpPr>
            <p:spPr>
              <a:xfrm>
                <a:off x="434519" y="231824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C53360D5-EEA5-BC98-E808-3C5F349F4090}"/>
                  </a:ext>
                </a:extLst>
              </p:cNvPr>
              <p:cNvSpPr/>
              <p:nvPr/>
            </p:nvSpPr>
            <p:spPr>
              <a:xfrm>
                <a:off x="434519" y="265394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C02D62D3-6BE6-63A6-82A9-53DB6B776558}"/>
                  </a:ext>
                </a:extLst>
              </p:cNvPr>
              <p:cNvSpPr/>
              <p:nvPr/>
            </p:nvSpPr>
            <p:spPr>
              <a:xfrm>
                <a:off x="434519" y="298965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A4D12EB9-CFC3-FC4E-C637-F8DEC46ED4FF}"/>
                  </a:ext>
                </a:extLst>
              </p:cNvPr>
              <p:cNvSpPr/>
              <p:nvPr/>
            </p:nvSpPr>
            <p:spPr>
              <a:xfrm>
                <a:off x="434519" y="332535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03DF770B-3221-CF90-7D28-8AF9B729F700}"/>
                  </a:ext>
                </a:extLst>
              </p:cNvPr>
              <p:cNvSpPr/>
              <p:nvPr/>
            </p:nvSpPr>
            <p:spPr>
              <a:xfrm>
                <a:off x="434519" y="366106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6950961D-56FA-4BCC-80DA-B5558B29D154}"/>
                  </a:ext>
                </a:extLst>
              </p:cNvPr>
              <p:cNvSpPr/>
              <p:nvPr/>
            </p:nvSpPr>
            <p:spPr>
              <a:xfrm>
                <a:off x="434519" y="399677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B7CC5F2D-F81A-D728-BBB4-0460D4E4B037}"/>
                  </a:ext>
                </a:extLst>
              </p:cNvPr>
              <p:cNvSpPr/>
              <p:nvPr/>
            </p:nvSpPr>
            <p:spPr>
              <a:xfrm>
                <a:off x="434519" y="433247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D0E5A4F1-1FD0-0D90-5BDC-7E1DE8BD2969}"/>
                  </a:ext>
                </a:extLst>
              </p:cNvPr>
              <p:cNvSpPr/>
              <p:nvPr/>
            </p:nvSpPr>
            <p:spPr>
              <a:xfrm>
                <a:off x="434519" y="466818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EEEDA2C0-2470-0D54-6B15-4919FF155A60}"/>
                  </a:ext>
                </a:extLst>
              </p:cNvPr>
              <p:cNvSpPr/>
              <p:nvPr/>
            </p:nvSpPr>
            <p:spPr>
              <a:xfrm>
                <a:off x="434519" y="500388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4BAB8A87-2455-BF8D-91B2-19C95713C09E}"/>
                  </a:ext>
                </a:extLst>
              </p:cNvPr>
              <p:cNvSpPr/>
              <p:nvPr/>
            </p:nvSpPr>
            <p:spPr>
              <a:xfrm>
                <a:off x="434519" y="533959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B3729E52-5137-BBE1-D7D4-970B093798A2}"/>
                  </a:ext>
                </a:extLst>
              </p:cNvPr>
              <p:cNvSpPr/>
              <p:nvPr/>
            </p:nvSpPr>
            <p:spPr>
              <a:xfrm>
                <a:off x="434519" y="567530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309DEDB0-6D6E-FC5C-67B9-BBA82C80A967}"/>
                  </a:ext>
                </a:extLst>
              </p:cNvPr>
              <p:cNvSpPr/>
              <p:nvPr/>
            </p:nvSpPr>
            <p:spPr>
              <a:xfrm>
                <a:off x="433894" y="97541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F6076DF-1BC2-C8B3-9E73-3ABAF1A5CD3B}"/>
                </a:ext>
              </a:extLst>
            </p:cNvPr>
            <p:cNvSpPr/>
            <p:nvPr/>
          </p:nvSpPr>
          <p:spPr>
            <a:xfrm>
              <a:off x="825499" y="1956625"/>
              <a:ext cx="45719" cy="198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66811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39" t="26451" r="3003" b="3491"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24" name="bg2">
            <a:extLst>
              <a:ext uri="{FF2B5EF4-FFF2-40B4-BE49-F238E27FC236}">
                <a16:creationId xmlns:a16="http://schemas.microsoft.com/office/drawing/2014/main" id="{F026E578-AAFE-5E45-3A7E-D0951C59981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alphaModFix amt="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898">
            <a:off x="-6309903" y="-5181540"/>
            <a:ext cx="12801354" cy="13237009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74CB4B-D0B6-6A6D-D728-86FA54218939}"/>
              </a:ext>
            </a:extLst>
          </p:cNvPr>
          <p:cNvSpPr/>
          <p:nvPr/>
        </p:nvSpPr>
        <p:spPr>
          <a:xfrm>
            <a:off x="1196503" y="725432"/>
            <a:ext cx="10395422" cy="5407136"/>
          </a:xfrm>
          <a:prstGeom prst="roundRect">
            <a:avLst>
              <a:gd name="adj" fmla="val 2046"/>
            </a:avLst>
          </a:prstGeom>
          <a:solidFill>
            <a:schemeClr val="bg1">
              <a:alpha val="1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1E885A0-48B4-E40A-51F8-E64D8E0A9A59}"/>
              </a:ext>
            </a:extLst>
          </p:cNvPr>
          <p:cNvGrpSpPr/>
          <p:nvPr/>
        </p:nvGrpSpPr>
        <p:grpSpPr>
          <a:xfrm>
            <a:off x="9140825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710D1727-C4CD-200E-196A-AF42F92BCE2C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43591D6-0960-F5CB-0667-94B485CF4BEA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0D64484-F8DE-4EED-5223-B7FD195D5BE7}"/>
              </a:ext>
            </a:extLst>
          </p:cNvPr>
          <p:cNvSpPr/>
          <p:nvPr/>
        </p:nvSpPr>
        <p:spPr>
          <a:xfrm>
            <a:off x="1388949" y="2360397"/>
            <a:ext cx="2441421" cy="1745310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>
                <a:latin typeface="BPG Banner Caps" panose="02060504020202060204" pitchFamily="18" charset="0"/>
              </a:rPr>
              <a:t>შესაბამისობის კონტროლის სისტემის მიმოხილვა</a:t>
            </a:r>
            <a:endParaRPr lang="en-US" dirty="0">
              <a:latin typeface="BPG Banner Caps" panose="0206050402020206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F9292A-C644-706D-E949-2ED9D0D85E42}"/>
              </a:ext>
            </a:extLst>
          </p:cNvPr>
          <p:cNvSpPr txBox="1"/>
          <p:nvPr/>
        </p:nvSpPr>
        <p:spPr>
          <a:xfrm>
            <a:off x="4178390" y="2789983"/>
            <a:ext cx="7178585" cy="830997"/>
          </a:xfrm>
          <a:prstGeom prst="rect">
            <a:avLst/>
          </a:prstGeom>
          <a:ln>
            <a:noFill/>
          </a:ln>
          <a:effectLst>
            <a:softEdge rad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effectLst/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გარკვეული პერიოდულობით (სულ მცირე 2 წელიწადში ერთხელ)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a-GE" sz="1600" b="1" dirty="0">
                <a:solidFill>
                  <a:srgbClr val="2F5496"/>
                </a:solidFill>
                <a:effectLst/>
                <a:latin typeface="BPG Banner" panose="0206050402020206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მნიშვნელოვანი ცვლილებებისას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9396A53-CA2F-4A1C-CB07-9B95801FC56D}"/>
              </a:ext>
            </a:extLst>
          </p:cNvPr>
          <p:cNvSpPr/>
          <p:nvPr/>
        </p:nvSpPr>
        <p:spPr>
          <a:xfrm>
            <a:off x="4747949" y="5178802"/>
            <a:ext cx="2696101" cy="805927"/>
          </a:xfrm>
          <a:prstGeom prst="roundRect">
            <a:avLst/>
          </a:prstGeom>
          <a:solidFill>
            <a:srgbClr val="C00000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b="1" dirty="0">
                <a:solidFill>
                  <a:schemeClr val="bg1"/>
                </a:solidFill>
                <a:latin typeface="BPG Banner Caps" panose="02060504020202060204" pitchFamily="18" charset="0"/>
              </a:rPr>
              <a:t>31 იანვარი, 2024</a:t>
            </a:r>
            <a:endParaRPr lang="en-US" b="1" dirty="0">
              <a:solidFill>
                <a:schemeClr val="bg1"/>
              </a:solidFill>
              <a:latin typeface="BPG Banner Caps" panose="020605040202020602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D186646-D7EA-1370-DAC6-D1DA1E6787AD}"/>
              </a:ext>
            </a:extLst>
          </p:cNvPr>
          <p:cNvGrpSpPr/>
          <p:nvPr/>
        </p:nvGrpSpPr>
        <p:grpSpPr>
          <a:xfrm>
            <a:off x="190499" y="725432"/>
            <a:ext cx="680719" cy="5407136"/>
            <a:chOff x="190499" y="725432"/>
            <a:chExt cx="680719" cy="5407136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357E3C78-8B40-0C83-5829-6E0FCB5474B6}"/>
                </a:ext>
              </a:extLst>
            </p:cNvPr>
            <p:cNvSpPr/>
            <p:nvPr/>
          </p:nvSpPr>
          <p:spPr>
            <a:xfrm>
              <a:off x="190499" y="725432"/>
              <a:ext cx="635000" cy="5407136"/>
            </a:xfrm>
            <a:prstGeom prst="roundRect">
              <a:avLst>
                <a:gd name="adj" fmla="val 19216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7D18850-FF74-6C2B-4BCE-15C1B55C53A0}"/>
                </a:ext>
              </a:extLst>
            </p:cNvPr>
            <p:cNvGrpSpPr/>
            <p:nvPr/>
          </p:nvGrpSpPr>
          <p:grpSpPr>
            <a:xfrm>
              <a:off x="433894" y="975417"/>
              <a:ext cx="147586" cy="4846847"/>
              <a:chOff x="433894" y="975417"/>
              <a:chExt cx="147586" cy="4846847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F5833296-7EEC-A201-4376-314C7A11CBFB}"/>
                  </a:ext>
                </a:extLst>
              </p:cNvPr>
              <p:cNvSpPr/>
              <p:nvPr/>
            </p:nvSpPr>
            <p:spPr>
              <a:xfrm>
                <a:off x="434519" y="131112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B7F2748C-410D-541E-365C-2D2FABDA3662}"/>
                  </a:ext>
                </a:extLst>
              </p:cNvPr>
              <p:cNvSpPr/>
              <p:nvPr/>
            </p:nvSpPr>
            <p:spPr>
              <a:xfrm>
                <a:off x="434519" y="164682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F06482B8-0B61-B420-489F-49241A152801}"/>
                  </a:ext>
                </a:extLst>
              </p:cNvPr>
              <p:cNvSpPr/>
              <p:nvPr/>
            </p:nvSpPr>
            <p:spPr>
              <a:xfrm>
                <a:off x="434519" y="198253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80CEE6F1-EFF1-1CAD-E34A-AC84E759EC3B}"/>
                  </a:ext>
                </a:extLst>
              </p:cNvPr>
              <p:cNvSpPr/>
              <p:nvPr/>
            </p:nvSpPr>
            <p:spPr>
              <a:xfrm>
                <a:off x="434519" y="2318241"/>
                <a:ext cx="146961" cy="146961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65CE680-3038-DD0D-597D-533553B0DFAB}"/>
                  </a:ext>
                </a:extLst>
              </p:cNvPr>
              <p:cNvSpPr/>
              <p:nvPr/>
            </p:nvSpPr>
            <p:spPr>
              <a:xfrm>
                <a:off x="434519" y="265394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E49870DD-84AD-9935-3E1D-7F43A407C995}"/>
                  </a:ext>
                </a:extLst>
              </p:cNvPr>
              <p:cNvSpPr/>
              <p:nvPr/>
            </p:nvSpPr>
            <p:spPr>
              <a:xfrm>
                <a:off x="434519" y="298965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4EAB04B6-CB18-C457-C491-BC110A24D8C2}"/>
                  </a:ext>
                </a:extLst>
              </p:cNvPr>
              <p:cNvSpPr/>
              <p:nvPr/>
            </p:nvSpPr>
            <p:spPr>
              <a:xfrm>
                <a:off x="434519" y="332535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D2827E8A-2703-F2AD-C85D-471C29B687F9}"/>
                  </a:ext>
                </a:extLst>
              </p:cNvPr>
              <p:cNvSpPr/>
              <p:nvPr/>
            </p:nvSpPr>
            <p:spPr>
              <a:xfrm>
                <a:off x="434519" y="366106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83075A7A-46FC-F142-FCEF-4C6B913C51C2}"/>
                  </a:ext>
                </a:extLst>
              </p:cNvPr>
              <p:cNvSpPr/>
              <p:nvPr/>
            </p:nvSpPr>
            <p:spPr>
              <a:xfrm>
                <a:off x="434519" y="399677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B1199C35-289E-1107-FFAF-7694179D54FF}"/>
                  </a:ext>
                </a:extLst>
              </p:cNvPr>
              <p:cNvSpPr/>
              <p:nvPr/>
            </p:nvSpPr>
            <p:spPr>
              <a:xfrm>
                <a:off x="434519" y="433247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56E7DF7E-DD0D-2BB2-4202-AF1A01CBCA9A}"/>
                  </a:ext>
                </a:extLst>
              </p:cNvPr>
              <p:cNvSpPr/>
              <p:nvPr/>
            </p:nvSpPr>
            <p:spPr>
              <a:xfrm>
                <a:off x="434519" y="466818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68745295-39BE-B7BB-1CA3-3862C4EC5925}"/>
                  </a:ext>
                </a:extLst>
              </p:cNvPr>
              <p:cNvSpPr/>
              <p:nvPr/>
            </p:nvSpPr>
            <p:spPr>
              <a:xfrm>
                <a:off x="434519" y="500388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D9172805-E39C-715E-9373-CBB956234EE8}"/>
                  </a:ext>
                </a:extLst>
              </p:cNvPr>
              <p:cNvSpPr/>
              <p:nvPr/>
            </p:nvSpPr>
            <p:spPr>
              <a:xfrm>
                <a:off x="434519" y="533959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45DF4A5F-B610-BAC6-345B-A2B4F6B47950}"/>
                  </a:ext>
                </a:extLst>
              </p:cNvPr>
              <p:cNvSpPr/>
              <p:nvPr/>
            </p:nvSpPr>
            <p:spPr>
              <a:xfrm>
                <a:off x="434519" y="567530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81F11CC6-5B4D-4705-B39E-A7DFC73678B1}"/>
                  </a:ext>
                </a:extLst>
              </p:cNvPr>
              <p:cNvSpPr/>
              <p:nvPr/>
            </p:nvSpPr>
            <p:spPr>
              <a:xfrm>
                <a:off x="433894" y="97541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82F10DE-0600-A864-CBCC-8DDF1D0B5416}"/>
                </a:ext>
              </a:extLst>
            </p:cNvPr>
            <p:cNvSpPr/>
            <p:nvPr/>
          </p:nvSpPr>
          <p:spPr>
            <a:xfrm>
              <a:off x="825499" y="2292331"/>
              <a:ext cx="45719" cy="198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86999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750CA-DAFB-F17D-091C-779D32F51E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3B08E-CCA1-6327-B51E-E6726CA8A0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-1"/>
            <a:ext cx="12192001" cy="68580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910D52-D640-680F-3490-76A78D96A036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300" y="904188"/>
            <a:ext cx="1941140" cy="2007201"/>
          </a:xfrm>
          <a:prstGeom prst="rect">
            <a:avLst/>
          </a:prstGeom>
        </p:spPr>
      </p:pic>
      <p:sp>
        <p:nvSpPr>
          <p:cNvPr id="7" name="Head">
            <a:extLst>
              <a:ext uri="{FF2B5EF4-FFF2-40B4-BE49-F238E27FC236}">
                <a16:creationId xmlns:a16="http://schemas.microsoft.com/office/drawing/2014/main" id="{7751F19A-6A5B-8951-ECED-DB8B8259E223}"/>
              </a:ext>
            </a:extLst>
          </p:cNvPr>
          <p:cNvSpPr txBox="1"/>
          <p:nvPr/>
        </p:nvSpPr>
        <p:spPr>
          <a:xfrm>
            <a:off x="461818" y="3249698"/>
            <a:ext cx="11046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>
                <a:solidFill>
                  <a:schemeClr val="bg1"/>
                </a:solidFill>
                <a:latin typeface="BPG Banner Caps" panose="02060504020202060204" pitchFamily="18" charset="0"/>
              </a:rPr>
              <a:t>ფულის გათეთრებისა და ტერორიზმის დაფინანსების რისკების შეფასებისა და მართვის სახელმძღვანელო</a:t>
            </a:r>
            <a:endParaRPr lang="en-US" sz="2400" b="1" dirty="0">
              <a:solidFill>
                <a:schemeClr val="bg1"/>
              </a:solidFill>
              <a:latin typeface="BPG Banner Caps" panose="0206050402020206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AB30EC-A3D0-562D-A597-C569AC26C802}"/>
              </a:ext>
            </a:extLst>
          </p:cNvPr>
          <p:cNvSpPr txBox="1"/>
          <p:nvPr/>
        </p:nvSpPr>
        <p:spPr>
          <a:xfrm>
            <a:off x="5105400" y="6072556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BPG Banner Caps" panose="02060504020202060204" pitchFamily="18" charset="0"/>
              </a:rPr>
              <a:t>SARAS.GOV.GE</a:t>
            </a:r>
          </a:p>
        </p:txBody>
      </p:sp>
    </p:spTree>
    <p:extLst>
      <p:ext uri="{BB962C8B-B14F-4D97-AF65-F5344CB8AC3E}">
        <p14:creationId xmlns:p14="http://schemas.microsoft.com/office/powerpoint/2010/main" val="3194928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995B79-C429-5E54-953E-E4E02E4C1D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7" t="21447"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24" name="bg2">
            <a:extLst>
              <a:ext uri="{FF2B5EF4-FFF2-40B4-BE49-F238E27FC236}">
                <a16:creationId xmlns:a16="http://schemas.microsoft.com/office/drawing/2014/main" id="{F026E578-AAFE-5E45-3A7E-D0951C59981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alphaModFix amt="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898">
            <a:off x="-6309903" y="-5070703"/>
            <a:ext cx="12801354" cy="13237009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74CB4B-D0B6-6A6D-D728-86FA54218939}"/>
              </a:ext>
            </a:extLst>
          </p:cNvPr>
          <p:cNvSpPr/>
          <p:nvPr/>
        </p:nvSpPr>
        <p:spPr>
          <a:xfrm>
            <a:off x="1115237" y="736663"/>
            <a:ext cx="10395422" cy="5407136"/>
          </a:xfrm>
          <a:prstGeom prst="roundRect">
            <a:avLst>
              <a:gd name="adj" fmla="val 2046"/>
            </a:avLst>
          </a:prstGeom>
          <a:solidFill>
            <a:schemeClr val="bg1">
              <a:alpha val="1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7EB8543-AB37-5E5F-5D0E-EB364004BA13}"/>
              </a:ext>
            </a:extLst>
          </p:cNvPr>
          <p:cNvSpPr/>
          <p:nvPr/>
        </p:nvSpPr>
        <p:spPr>
          <a:xfrm>
            <a:off x="1115237" y="721305"/>
            <a:ext cx="10395422" cy="867149"/>
          </a:xfrm>
          <a:prstGeom prst="roundRect">
            <a:avLst>
              <a:gd name="adj" fmla="val 10743"/>
            </a:avLst>
          </a:prstGeom>
          <a:solidFill>
            <a:schemeClr val="bg1">
              <a:alpha val="8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a-GE" b="1" dirty="0">
                <a:solidFill>
                  <a:schemeClr val="accent1">
                    <a:lumMod val="75000"/>
                  </a:schemeClr>
                </a:solidFill>
                <a:latin typeface="BPG Banner Caps" panose="02060504020202060204" pitchFamily="18" charset="0"/>
              </a:rPr>
              <a:t>„ფულის გათეთრებისა და ტერორიზმის დაფინანსების აღკვეთის ხელშეწყობის შესახებ“ საქართველოს კანონის 34-ე მუხლის მე-4 პუნქტი.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3C23FA-C3BE-0514-1DFA-25747A2D4472}"/>
              </a:ext>
            </a:extLst>
          </p:cNvPr>
          <p:cNvSpPr txBox="1"/>
          <p:nvPr/>
        </p:nvSpPr>
        <p:spPr>
          <a:xfrm>
            <a:off x="1350119" y="1852068"/>
            <a:ext cx="93750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ka-GE" dirty="0">
                <a:solidFill>
                  <a:schemeClr val="bg1"/>
                </a:solidFill>
                <a:latin typeface="BPG Banner" panose="02060504020202060204" pitchFamily="18" charset="0"/>
              </a:rPr>
              <a:t>სამსახური გამოსცემს სახელმძღვანელო მითითებებს და შეიმუშავებს მეთოდურ რეკომენდაციებს ანგარიშვალდებული პირის მიერ ამ კანონისა და სამსახურის უფროსის კანონქვემდებარე ნორმატიული აქტების მოთხოვნების შესრულების საკითხებზე.</a:t>
            </a:r>
            <a:endParaRPr lang="en-US" dirty="0">
              <a:solidFill>
                <a:schemeClr val="bg1"/>
              </a:solidFill>
              <a:latin typeface="BPG Banner" panose="020605040202020602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CE7F16-4627-2AFC-9893-105EAEE92995}"/>
              </a:ext>
            </a:extLst>
          </p:cNvPr>
          <p:cNvGrpSpPr/>
          <p:nvPr/>
        </p:nvGrpSpPr>
        <p:grpSpPr>
          <a:xfrm>
            <a:off x="9140825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16FC300-F7A5-942C-EDAE-1EBDCDE37327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2C8DDBC-AE6F-1D2C-22B1-A8305115FA9A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1472128" y="4329225"/>
            <a:ext cx="9131013" cy="104718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a-GE" sz="1600" dirty="0">
                <a:latin typeface="BPG Banner" panose="02060504020202060204" pitchFamily="18" charset="0"/>
              </a:rPr>
              <a:t>სახელმძღვანელო იძლევა ზოგად, სარეკომენდაციო ნორმებს, რომელიც ვრცელდება ყველა ანგარიშვალდებულ პირზე</a:t>
            </a:r>
            <a:r>
              <a:rPr lang="en-US" sz="1600" dirty="0">
                <a:latin typeface="BPG Banner" panose="02060504020202060204" pitchFamily="18" charset="0"/>
              </a:rPr>
              <a:t> </a:t>
            </a:r>
            <a:r>
              <a:rPr lang="ka-GE" sz="1600" dirty="0">
                <a:latin typeface="BPG Banner" panose="02060504020202060204" pitchFamily="18" charset="0"/>
              </a:rPr>
              <a:t>და დაეხმარება მათ კანონით დაკისრებულ ვალდებულებათა უკეთ შესრულებაში</a:t>
            </a:r>
            <a:endParaRPr lang="en-US" sz="1600" dirty="0">
              <a:latin typeface="BPG Banner" panose="02060504020202060204" pitchFamily="18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5700712" y="3284375"/>
            <a:ext cx="395288" cy="673631"/>
          </a:xfrm>
          <a:prstGeom prst="downArrow">
            <a:avLst>
              <a:gd name="adj1" fmla="val 50000"/>
              <a:gd name="adj2" fmla="val 572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B2B4FE2-8BDC-873A-15F7-4290E7D54A96}"/>
              </a:ext>
            </a:extLst>
          </p:cNvPr>
          <p:cNvGrpSpPr/>
          <p:nvPr/>
        </p:nvGrpSpPr>
        <p:grpSpPr>
          <a:xfrm>
            <a:off x="190499" y="725432"/>
            <a:ext cx="680719" cy="5407136"/>
            <a:chOff x="190499" y="725432"/>
            <a:chExt cx="680719" cy="5407136"/>
          </a:xfrm>
        </p:grpSpPr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BBAA9F21-6827-E458-C67B-2A2AF05D1609}"/>
                </a:ext>
              </a:extLst>
            </p:cNvPr>
            <p:cNvSpPr/>
            <p:nvPr/>
          </p:nvSpPr>
          <p:spPr>
            <a:xfrm>
              <a:off x="190499" y="725432"/>
              <a:ext cx="635000" cy="5407136"/>
            </a:xfrm>
            <a:prstGeom prst="roundRect">
              <a:avLst>
                <a:gd name="adj" fmla="val 19216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DEC4D94C-F518-02A5-E107-008ECAB7C067}"/>
                </a:ext>
              </a:extLst>
            </p:cNvPr>
            <p:cNvGrpSpPr/>
            <p:nvPr/>
          </p:nvGrpSpPr>
          <p:grpSpPr>
            <a:xfrm>
              <a:off x="433894" y="975417"/>
              <a:ext cx="147586" cy="4846847"/>
              <a:chOff x="433894" y="975417"/>
              <a:chExt cx="147586" cy="4846847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393A756D-FC24-15D4-FE08-0F3BE65B6602}"/>
                  </a:ext>
                </a:extLst>
              </p:cNvPr>
              <p:cNvSpPr/>
              <p:nvPr/>
            </p:nvSpPr>
            <p:spPr>
              <a:xfrm>
                <a:off x="434519" y="131112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1AF29ADF-5AC0-7BFA-9476-7D02982A9D47}"/>
                  </a:ext>
                </a:extLst>
              </p:cNvPr>
              <p:cNvSpPr/>
              <p:nvPr/>
            </p:nvSpPr>
            <p:spPr>
              <a:xfrm>
                <a:off x="434519" y="164682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68A9BE29-7B54-13F2-DF2D-B8D31C58C3AF}"/>
                  </a:ext>
                </a:extLst>
              </p:cNvPr>
              <p:cNvSpPr/>
              <p:nvPr/>
            </p:nvSpPr>
            <p:spPr>
              <a:xfrm>
                <a:off x="434519" y="198253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9A60DAFC-8105-49C9-8CDE-0DC2E35C7F89}"/>
                  </a:ext>
                </a:extLst>
              </p:cNvPr>
              <p:cNvSpPr/>
              <p:nvPr/>
            </p:nvSpPr>
            <p:spPr>
              <a:xfrm>
                <a:off x="434519" y="231824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D5E6A435-890A-48E0-8166-3658210D31E4}"/>
                  </a:ext>
                </a:extLst>
              </p:cNvPr>
              <p:cNvSpPr/>
              <p:nvPr/>
            </p:nvSpPr>
            <p:spPr>
              <a:xfrm>
                <a:off x="434519" y="265394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3CE8942B-5BF5-D974-7671-EC1B813F8086}"/>
                  </a:ext>
                </a:extLst>
              </p:cNvPr>
              <p:cNvSpPr/>
              <p:nvPr/>
            </p:nvSpPr>
            <p:spPr>
              <a:xfrm>
                <a:off x="434519" y="2989653"/>
                <a:ext cx="146961" cy="146961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B85B591C-0B31-FC55-B18F-78FB19EF8C46}"/>
                  </a:ext>
                </a:extLst>
              </p:cNvPr>
              <p:cNvSpPr/>
              <p:nvPr/>
            </p:nvSpPr>
            <p:spPr>
              <a:xfrm>
                <a:off x="434519" y="332535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C2C35C1C-B212-8437-D388-23ACFEE911B4}"/>
                  </a:ext>
                </a:extLst>
              </p:cNvPr>
              <p:cNvSpPr/>
              <p:nvPr/>
            </p:nvSpPr>
            <p:spPr>
              <a:xfrm>
                <a:off x="434519" y="366106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D390AE84-7D71-74DD-9F67-2426CEEAB726}"/>
                  </a:ext>
                </a:extLst>
              </p:cNvPr>
              <p:cNvSpPr/>
              <p:nvPr/>
            </p:nvSpPr>
            <p:spPr>
              <a:xfrm>
                <a:off x="434519" y="399677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3F8CAE2E-3A91-7DA8-61E3-E673AB278C95}"/>
                  </a:ext>
                </a:extLst>
              </p:cNvPr>
              <p:cNvSpPr/>
              <p:nvPr/>
            </p:nvSpPr>
            <p:spPr>
              <a:xfrm>
                <a:off x="434519" y="433247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E817F0FA-77E4-2A47-9575-78C34C47695A}"/>
                  </a:ext>
                </a:extLst>
              </p:cNvPr>
              <p:cNvSpPr/>
              <p:nvPr/>
            </p:nvSpPr>
            <p:spPr>
              <a:xfrm>
                <a:off x="434519" y="466818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6CCC754E-C8F6-D0B1-FF6C-7E9645824155}"/>
                  </a:ext>
                </a:extLst>
              </p:cNvPr>
              <p:cNvSpPr/>
              <p:nvPr/>
            </p:nvSpPr>
            <p:spPr>
              <a:xfrm>
                <a:off x="434519" y="500388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00B95C0F-184E-4A56-47B3-222306F1F4F1}"/>
                  </a:ext>
                </a:extLst>
              </p:cNvPr>
              <p:cNvSpPr/>
              <p:nvPr/>
            </p:nvSpPr>
            <p:spPr>
              <a:xfrm>
                <a:off x="434519" y="533959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AFF8C79A-99F4-6E9E-CC94-E3C2F39E7FC0}"/>
                  </a:ext>
                </a:extLst>
              </p:cNvPr>
              <p:cNvSpPr/>
              <p:nvPr/>
            </p:nvSpPr>
            <p:spPr>
              <a:xfrm>
                <a:off x="434519" y="567530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C7682C7C-D2CD-76A4-0878-36B3A6584551}"/>
                  </a:ext>
                </a:extLst>
              </p:cNvPr>
              <p:cNvSpPr/>
              <p:nvPr/>
            </p:nvSpPr>
            <p:spPr>
              <a:xfrm>
                <a:off x="433894" y="97541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6CCEA7F-9A46-509F-F139-309EB88D31CB}"/>
                </a:ext>
              </a:extLst>
            </p:cNvPr>
            <p:cNvSpPr/>
            <p:nvPr/>
          </p:nvSpPr>
          <p:spPr>
            <a:xfrm>
              <a:off x="825499" y="2963743"/>
              <a:ext cx="45719" cy="198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5648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E6851610-1C65-1CA1-E576-5676E4202D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7" t="9719" r="3261" b="9719"/>
          <a:stretch/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24" name="bg2">
            <a:extLst>
              <a:ext uri="{FF2B5EF4-FFF2-40B4-BE49-F238E27FC236}">
                <a16:creationId xmlns:a16="http://schemas.microsoft.com/office/drawing/2014/main" id="{F026E578-AAFE-5E45-3A7E-D0951C59981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alphaModFix amt="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898">
            <a:off x="-6309903" y="-5070703"/>
            <a:ext cx="12801354" cy="13237009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74CB4B-D0B6-6A6D-D728-86FA54218939}"/>
              </a:ext>
            </a:extLst>
          </p:cNvPr>
          <p:cNvSpPr/>
          <p:nvPr/>
        </p:nvSpPr>
        <p:spPr>
          <a:xfrm>
            <a:off x="1180856" y="948950"/>
            <a:ext cx="10395422" cy="5183618"/>
          </a:xfrm>
          <a:prstGeom prst="roundRect">
            <a:avLst>
              <a:gd name="adj" fmla="val 2046"/>
            </a:avLst>
          </a:prstGeom>
          <a:solidFill>
            <a:schemeClr val="bg1">
              <a:alpha val="14000"/>
            </a:schemeClr>
          </a:solidFill>
          <a:ln>
            <a:noFill/>
          </a:ln>
          <a:effectLst>
            <a:glow rad="292100">
              <a:schemeClr val="bg1">
                <a:alpha val="14000"/>
              </a:schemeClr>
            </a:glow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7EB8543-AB37-5E5F-5D0E-EB364004BA13}"/>
              </a:ext>
            </a:extLst>
          </p:cNvPr>
          <p:cNvSpPr/>
          <p:nvPr/>
        </p:nvSpPr>
        <p:spPr>
          <a:xfrm>
            <a:off x="1179221" y="719913"/>
            <a:ext cx="10395422" cy="867149"/>
          </a:xfrm>
          <a:prstGeom prst="roundRect">
            <a:avLst>
              <a:gd name="adj" fmla="val 10743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b="1" dirty="0">
                <a:solidFill>
                  <a:schemeClr val="tx2"/>
                </a:solidFill>
                <a:latin typeface="BPG Banner Caps" panose="02060504020202060204" pitchFamily="18" charset="0"/>
              </a:rPr>
              <a:t>ანგარიშვალდებულ პირთა ვალდებულებები</a:t>
            </a:r>
            <a:endParaRPr lang="en-US" sz="1800" b="1" dirty="0">
              <a:solidFill>
                <a:schemeClr val="tx2"/>
              </a:solidFill>
              <a:latin typeface="BPG Banner Caps" panose="02060504020202060204" pitchFamily="18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7561087-7883-00B9-A876-6DF921A80964}"/>
              </a:ext>
            </a:extLst>
          </p:cNvPr>
          <p:cNvGrpSpPr/>
          <p:nvPr/>
        </p:nvGrpSpPr>
        <p:grpSpPr>
          <a:xfrm>
            <a:off x="9140825" y="6457952"/>
            <a:ext cx="2451100" cy="400048"/>
            <a:chOff x="9536112" y="6457952"/>
            <a:chExt cx="2451100" cy="400048"/>
          </a:xfrm>
          <a:solidFill>
            <a:schemeClr val="accent1">
              <a:lumMod val="75000"/>
            </a:schemeClr>
          </a:solidFill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1BAEF0BD-9B42-8B78-6968-545648FE0749}"/>
                </a:ext>
              </a:extLst>
            </p:cNvPr>
            <p:cNvSpPr/>
            <p:nvPr/>
          </p:nvSpPr>
          <p:spPr>
            <a:xfrm rot="5400000">
              <a:off x="10561638" y="5432426"/>
              <a:ext cx="400048" cy="2451100"/>
            </a:xfrm>
            <a:prstGeom prst="roundRect">
              <a:avLst>
                <a:gd name="adj" fmla="val 1366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00B1AE6-59A4-25B9-6538-9E79A1EFF1A6}"/>
                </a:ext>
              </a:extLst>
            </p:cNvPr>
            <p:cNvSpPr txBox="1"/>
            <p:nvPr/>
          </p:nvSpPr>
          <p:spPr>
            <a:xfrm>
              <a:off x="9771062" y="6473310"/>
              <a:ext cx="1981200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BPG Banner Caps" panose="02060504020202060204" pitchFamily="18" charset="0"/>
                </a:rPr>
                <a:t>SARAS.GOV.GE</a:t>
              </a:r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1728788" y="2088977"/>
            <a:ext cx="8164513" cy="45738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>
                <a:latin typeface="BPG Banner" panose="02060504020202060204" pitchFamily="18" charset="0"/>
              </a:rPr>
              <a:t>რისკის შეფასების მეთოდოლოგიის შემუშავება;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267635" y="2993394"/>
            <a:ext cx="5015753" cy="4502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a-GE" dirty="0"/>
          </a:p>
          <a:p>
            <a:endParaRPr lang="ka-GE" dirty="0"/>
          </a:p>
          <a:p>
            <a:r>
              <a:rPr lang="ka-GE" sz="1600" dirty="0">
                <a:latin typeface="BPG Banner" panose="02060504020202060204" pitchFamily="18" charset="0"/>
              </a:rPr>
              <a:t>რისკების შეფასების სისტემის დანერგვა</a:t>
            </a:r>
            <a:r>
              <a:rPr lang="en-US" sz="1600" dirty="0">
                <a:latin typeface="BPG Banner" panose="02060504020202060204" pitchFamily="18" charset="0"/>
              </a:rPr>
              <a:t>;</a:t>
            </a:r>
            <a:r>
              <a:rPr lang="ka-GE" sz="1600" dirty="0">
                <a:latin typeface="BPG Banner" panose="020605040202020602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ka-G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a-GE" dirty="0"/>
              <a:t>.</a:t>
            </a:r>
            <a:endParaRPr lang="en-US" dirty="0">
              <a:solidFill>
                <a:schemeClr val="bg1"/>
              </a:solidFill>
              <a:latin typeface="BPG Banner" panose="020605040202020602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267635" y="3820139"/>
            <a:ext cx="5015754" cy="80125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a-GE" sz="1600" dirty="0">
                <a:latin typeface="BPG Banner" panose="02060504020202060204" pitchFamily="18" charset="0"/>
              </a:rPr>
              <a:t>საქმიანობასთან და კლიენტთან დაკავშირებული რისკების</a:t>
            </a:r>
            <a:r>
              <a:rPr lang="en-US" sz="1600" dirty="0">
                <a:latin typeface="BPG Banner" panose="02060504020202060204" pitchFamily="18" charset="0"/>
              </a:rPr>
              <a:t>;</a:t>
            </a:r>
            <a:r>
              <a:rPr lang="ka-GE" sz="1600" dirty="0">
                <a:latin typeface="BPG Banner" panose="02060504020202060204" pitchFamily="18" charset="0"/>
              </a:rPr>
              <a:t> შეფასება/აღრიცხვა;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3267635" y="4946958"/>
            <a:ext cx="5015753" cy="60015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a-GE" sz="1600" dirty="0">
                <a:latin typeface="BPG Banner" panose="02060504020202060204" pitchFamily="18" charset="0"/>
              </a:rPr>
              <a:t>რისკის დონის განსაზღვრა</a:t>
            </a:r>
            <a:r>
              <a:rPr lang="en-US" sz="1600" dirty="0">
                <a:latin typeface="BPG Banner" panose="02060504020202060204" pitchFamily="18" charset="0"/>
              </a:rPr>
              <a:t>;</a:t>
            </a:r>
          </a:p>
        </p:txBody>
      </p:sp>
      <p:sp>
        <p:nvSpPr>
          <p:cNvPr id="22" name="Left Brace 21"/>
          <p:cNvSpPr/>
          <p:nvPr/>
        </p:nvSpPr>
        <p:spPr>
          <a:xfrm>
            <a:off x="2796988" y="2993394"/>
            <a:ext cx="255494" cy="255371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5400" b="1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A30F896-D7AB-2E0E-92FE-FF52576403B4}"/>
              </a:ext>
            </a:extLst>
          </p:cNvPr>
          <p:cNvGrpSpPr/>
          <p:nvPr/>
        </p:nvGrpSpPr>
        <p:grpSpPr>
          <a:xfrm>
            <a:off x="190499" y="725432"/>
            <a:ext cx="680719" cy="5407136"/>
            <a:chOff x="190499" y="725432"/>
            <a:chExt cx="680719" cy="5407136"/>
          </a:xfrm>
        </p:grpSpPr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F389BA27-A250-CCBC-DC98-38B34468475E}"/>
                </a:ext>
              </a:extLst>
            </p:cNvPr>
            <p:cNvSpPr/>
            <p:nvPr/>
          </p:nvSpPr>
          <p:spPr>
            <a:xfrm>
              <a:off x="190499" y="725432"/>
              <a:ext cx="635000" cy="5407136"/>
            </a:xfrm>
            <a:prstGeom prst="roundRect">
              <a:avLst>
                <a:gd name="adj" fmla="val 19216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002060"/>
                  </a:solidFill>
                </a:ln>
              </a:endParaRP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A7639A0E-1121-1019-50E9-5B4A3E2821A7}"/>
                </a:ext>
              </a:extLst>
            </p:cNvPr>
            <p:cNvGrpSpPr/>
            <p:nvPr/>
          </p:nvGrpSpPr>
          <p:grpSpPr>
            <a:xfrm>
              <a:off x="433894" y="975417"/>
              <a:ext cx="147586" cy="4846847"/>
              <a:chOff x="433894" y="975417"/>
              <a:chExt cx="147586" cy="4846847"/>
            </a:xfrm>
          </p:grpSpPr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D1C484E8-A1BB-29E0-0B4D-B6B27851AD70}"/>
                  </a:ext>
                </a:extLst>
              </p:cNvPr>
              <p:cNvSpPr/>
              <p:nvPr/>
            </p:nvSpPr>
            <p:spPr>
              <a:xfrm>
                <a:off x="434519" y="131112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F4520375-A769-5833-F991-980D81F4CCA5}"/>
                  </a:ext>
                </a:extLst>
              </p:cNvPr>
              <p:cNvSpPr/>
              <p:nvPr/>
            </p:nvSpPr>
            <p:spPr>
              <a:xfrm>
                <a:off x="434519" y="164682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BB23CAAC-176C-03CD-7D9C-FC649A3FDEF8}"/>
                  </a:ext>
                </a:extLst>
              </p:cNvPr>
              <p:cNvSpPr/>
              <p:nvPr/>
            </p:nvSpPr>
            <p:spPr>
              <a:xfrm>
                <a:off x="434519" y="198253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AD36C4AF-C1F0-EEFB-F4C7-33797E40A6BC}"/>
                  </a:ext>
                </a:extLst>
              </p:cNvPr>
              <p:cNvSpPr/>
              <p:nvPr/>
            </p:nvSpPr>
            <p:spPr>
              <a:xfrm>
                <a:off x="434519" y="231824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FD10B879-5F49-DD69-176D-BA1B11BBF14E}"/>
                  </a:ext>
                </a:extLst>
              </p:cNvPr>
              <p:cNvSpPr/>
              <p:nvPr/>
            </p:nvSpPr>
            <p:spPr>
              <a:xfrm>
                <a:off x="434519" y="265394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BD5DF0B0-7168-1141-35F0-CF7F0B4D8DD2}"/>
                  </a:ext>
                </a:extLst>
              </p:cNvPr>
              <p:cNvSpPr/>
              <p:nvPr/>
            </p:nvSpPr>
            <p:spPr>
              <a:xfrm>
                <a:off x="434519" y="298965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43301437-1F0D-8EA5-F0E4-ADF2EB6EF4F0}"/>
                  </a:ext>
                </a:extLst>
              </p:cNvPr>
              <p:cNvSpPr/>
              <p:nvPr/>
            </p:nvSpPr>
            <p:spPr>
              <a:xfrm>
                <a:off x="434519" y="3325359"/>
                <a:ext cx="146961" cy="146961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73FDFBC9-1383-D9BA-0196-87332B03AC6E}"/>
                  </a:ext>
                </a:extLst>
              </p:cNvPr>
              <p:cNvSpPr/>
              <p:nvPr/>
            </p:nvSpPr>
            <p:spPr>
              <a:xfrm>
                <a:off x="434519" y="366106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77989165-E7EA-AA64-4C98-6D551AA2F5D9}"/>
                  </a:ext>
                </a:extLst>
              </p:cNvPr>
              <p:cNvSpPr/>
              <p:nvPr/>
            </p:nvSpPr>
            <p:spPr>
              <a:xfrm>
                <a:off x="434519" y="3996771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A40B0841-F022-B411-BF7E-CC58952B6F2A}"/>
                  </a:ext>
                </a:extLst>
              </p:cNvPr>
              <p:cNvSpPr/>
              <p:nvPr/>
            </p:nvSpPr>
            <p:spPr>
              <a:xfrm>
                <a:off x="434519" y="433247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9A792606-5BC1-5193-8338-C42C83D8A2B0}"/>
                  </a:ext>
                </a:extLst>
              </p:cNvPr>
              <p:cNvSpPr/>
              <p:nvPr/>
            </p:nvSpPr>
            <p:spPr>
              <a:xfrm>
                <a:off x="434519" y="466818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4E38F030-E6DB-EAC3-3494-F20F73BF20AC}"/>
                  </a:ext>
                </a:extLst>
              </p:cNvPr>
              <p:cNvSpPr/>
              <p:nvPr/>
            </p:nvSpPr>
            <p:spPr>
              <a:xfrm>
                <a:off x="434519" y="5003889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61498E84-0934-B874-A9EB-B0119BFDD84F}"/>
                  </a:ext>
                </a:extLst>
              </p:cNvPr>
              <p:cNvSpPr/>
              <p:nvPr/>
            </p:nvSpPr>
            <p:spPr>
              <a:xfrm>
                <a:off x="434519" y="5339595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A62B4F35-04EE-92A3-129A-EFED9076651F}"/>
                  </a:ext>
                </a:extLst>
              </p:cNvPr>
              <p:cNvSpPr/>
              <p:nvPr/>
            </p:nvSpPr>
            <p:spPr>
              <a:xfrm>
                <a:off x="434519" y="5675303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D71F4C6B-E41F-6B79-A2D8-471E11941700}"/>
                  </a:ext>
                </a:extLst>
              </p:cNvPr>
              <p:cNvSpPr/>
              <p:nvPr/>
            </p:nvSpPr>
            <p:spPr>
              <a:xfrm>
                <a:off x="433894" y="975417"/>
                <a:ext cx="146961" cy="146961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F530535A-2CFC-563F-3308-2E035CA86E7B}"/>
                </a:ext>
              </a:extLst>
            </p:cNvPr>
            <p:cNvSpPr/>
            <p:nvPr/>
          </p:nvSpPr>
          <p:spPr>
            <a:xfrm>
              <a:off x="825499" y="3325359"/>
              <a:ext cx="45719" cy="198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9291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672</Words>
  <Application>Microsoft Office PowerPoint</Application>
  <PresentationFormat>Widescreen</PresentationFormat>
  <Paragraphs>137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Aptos</vt:lpstr>
      <vt:lpstr>Arial</vt:lpstr>
      <vt:lpstr>BPG Banner</vt:lpstr>
      <vt:lpstr>BPG Banner Caps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Otari Rekhviashvili</dc:creator>
  <cp:lastModifiedBy>Irakli Giorgobiani</cp:lastModifiedBy>
  <cp:revision>66</cp:revision>
  <dcterms:created xsi:type="dcterms:W3CDTF">2024-01-03T19:55:25Z</dcterms:created>
  <dcterms:modified xsi:type="dcterms:W3CDTF">2024-11-23T09:29:51Z</dcterms:modified>
</cp:coreProperties>
</file>